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307" r:id="rId6"/>
    <p:sldId id="282" r:id="rId7"/>
    <p:sldId id="279" r:id="rId8"/>
    <p:sldId id="311" r:id="rId9"/>
    <p:sldId id="312" r:id="rId10"/>
    <p:sldId id="313" r:id="rId11"/>
    <p:sldId id="314" r:id="rId12"/>
    <p:sldId id="315" r:id="rId13"/>
    <p:sldId id="291" r:id="rId14"/>
    <p:sldId id="299" r:id="rId15"/>
    <p:sldId id="300" r:id="rId16"/>
    <p:sldId id="316" r:id="rId17"/>
    <p:sldId id="302" r:id="rId18"/>
    <p:sldId id="294" r:id="rId19"/>
    <p:sldId id="262" r:id="rId20"/>
    <p:sldId id="292" r:id="rId21"/>
    <p:sldId id="309" r:id="rId22"/>
    <p:sldId id="306" r:id="rId23"/>
    <p:sldId id="317" r:id="rId24"/>
    <p:sldId id="304" r:id="rId25"/>
    <p:sldId id="303" r:id="rId26"/>
    <p:sldId id="318" r:id="rId27"/>
    <p:sldId id="289" r:id="rId28"/>
    <p:sldId id="319" r:id="rId29"/>
  </p:sldIdLst>
  <p:sldSz cx="9144000" cy="6858000" type="screen4x3"/>
  <p:notesSz cx="6888163" cy="100218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187C2-C241-6C3B-6107-C314D385330F}" v="25" dt="2022-09-13T15:24:59.331"/>
    <p1510:client id="{6FD2495D-097E-1F0E-9915-0C9A8D121D30}" v="10" dt="2022-09-12T07:23:46.464"/>
    <p1510:client id="{93E17B4C-1DF3-FDE7-E458-5640DC36584A}" v="54" dt="2022-09-15T13:38:09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1" autoAdjust="0"/>
    <p:restoredTop sz="93741" autoAdjust="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C55992-3C8E-3837-E44A-B23A3A42E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9F9A58-8179-ED3E-8DB2-2C63C1A549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CADBD56F-49C7-4FBF-904C-AB9196A16C6D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2B32C6-0262-7A35-280E-1B3DBBB2A7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EBDFF2-E45D-C3ED-9EE2-451F094DAB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488" y="9518650"/>
            <a:ext cx="2986087" cy="501650"/>
          </a:xfrm>
          <a:prstGeom prst="rect">
            <a:avLst/>
          </a:prstGeom>
        </p:spPr>
        <p:txBody>
          <a:bodyPr vert="horz" wrap="square" lIns="93132" tIns="46566" rIns="93132" bIns="465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129738-D2FD-44DA-BE79-5BFC52FF5C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771C1-138C-BE4C-D760-37DB58F105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E0FE4-7D7B-409A-69BE-CE705928C4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3132" tIns="46566" rIns="93132" bIns="46566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F6B932AB-73F8-4230-95A8-776FF3E14CD8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2807F40-0757-D69A-D227-CB611D3640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2" tIns="46566" rIns="93132" bIns="46566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7DC86A5-504A-DE74-BF27-E9E6899E0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60913"/>
            <a:ext cx="5510213" cy="4510087"/>
          </a:xfrm>
          <a:prstGeom prst="rect">
            <a:avLst/>
          </a:prstGeom>
        </p:spPr>
        <p:txBody>
          <a:bodyPr vert="horz" lIns="93132" tIns="46566" rIns="93132" bIns="4656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DB47E-2AB5-8D9B-BD12-F12D5B5035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3132" tIns="46566" rIns="93132" bIns="46566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2375D-D12D-E398-3D95-E9D0EE276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0488" y="9518650"/>
            <a:ext cx="2986087" cy="501650"/>
          </a:xfrm>
          <a:prstGeom prst="rect">
            <a:avLst/>
          </a:prstGeom>
        </p:spPr>
        <p:txBody>
          <a:bodyPr vert="horz" wrap="square" lIns="93132" tIns="46566" rIns="93132" bIns="465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B67EA6-0D6A-4CC8-96C8-AC85049EDE6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B67EA6-0D6A-4CC8-96C8-AC85049EDE63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4192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B67EA6-0D6A-4CC8-96C8-AC85049EDE63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907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19ABC-BCE9-A0BF-46CD-1950BD8CD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09861-F1C6-4ECE-B00B-F07E67E8192B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50BAA-B2E6-91A2-B34C-BD50EF5A7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F9C6-89E1-F40A-2DB7-D4AEDD93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003EB-D6C1-49C0-A395-1EE790ABE4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022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87B4A-EA58-495F-8EAD-80FC7BB4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C38CF-4274-4ABC-B483-DBCCA6875A1F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03A81-BDA3-C826-2347-8CBF4A6A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6C68B-F164-69EC-5653-6966699AA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6D432-2571-48A5-8FEC-274DC837DD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862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5E4CC-4BDD-A243-4C47-C4782A9FD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40908-AB55-4865-8949-568335969A9B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07FD3-54F5-CFD4-9A49-5E3038626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C3F6C-05C9-F5B9-E3EE-41701A9D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DBC38-3190-44B3-A5FE-0990D574174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455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82AB832-5C41-49FB-A40A-B842FDFEA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121D9-08F9-4600-8EE2-A3D74C37E509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0D3F2D-AF72-5A22-07DB-0E5EEC40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B6A6A9-7C6B-C6A6-63E1-E084988E5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BE603-57F0-4DAF-AC6C-0B0A1C97483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375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68AAC7D-3DFC-1485-103D-D2BAEB549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52940-B7D6-4DFE-BC9E-6FD982312DE6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5403C8A-7646-9FC4-491E-D32B2A9C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3CEF72E-E0AF-E04D-1E03-0A734D3C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50657-A55A-465D-9AB6-EAEC7CD9E7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463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76B8DFA-C7F8-63D2-1E30-91F924531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14C90-9DFD-49BA-A7D5-A728039D9BB7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0837BC2-17B7-2300-4527-BE015153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31BA2C-4676-3C23-8162-5D354860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76C73-A26B-4E48-9D41-9A5E6B04EB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834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301D3F-E371-9795-375D-A65215500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BF755-6322-441B-8BD2-24C008D0732C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257539-53B4-8BC9-7AE0-17B2B352F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E40E9B-80B6-0962-F6D0-D9326507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5F445-6449-4706-90A0-CC34CA4DF7E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632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36121F-F66C-C763-B3CE-1559A32C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C005A-2FA5-4141-9264-4CFE3FB789E8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48B55E-AD11-467D-94BC-04159990F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3D895C-622F-A24D-BE24-E183597B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98E8E-C2A7-4003-AA67-31CFC04101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2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16F0D6-993A-F007-4561-948584A49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9F911-CBF1-419C-9C49-0A981E61E4D0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C648B9-1CFE-E284-0A9A-725A6C6A2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F3416F-6A90-7C6C-BE37-5C9AFCB93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A001-15EE-48EA-A153-FC50B73113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958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7FBBB-D74A-70E8-D1AD-756D5B95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B3BBF-FCDA-4799-ADD2-0ED7A6A5B35F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B5AB6-B907-87B2-4047-1EF95A1C8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D957A-194E-1FF0-991A-81E9A3AD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02960-5421-4FAC-ACA2-E7CC86E07D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631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FD3C4-06E1-C0E2-1F56-1BEC590AA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12BEF-5D64-40FC-BC4D-295115CC7109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FAD7B-DE39-90E5-EFFD-9F6AC19F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5436B-8DD6-A524-F32D-93BE2DA4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31E12-A760-4D6F-BB86-B29A74B92E2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673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5DF8783-5C65-3DE8-D65F-B10ABA136F0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0D84EBB-1309-A496-7892-A1C5BA9A78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768E3-4274-D193-7A31-0EB72B5B9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8A43E8-A5D5-4E98-BD50-D0559C962CE0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E227A-EDFE-9D84-AEF3-D0C4E9666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990F-842F-6DBB-84E6-2D27695EC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1253D39-23E5-41D1-9BC7-CDDAE9FB9D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6zpi90IT1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id="{4F00A3C0-AFA3-E223-4562-FFEA34C7C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2063"/>
            <a:ext cx="8950325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GB" altLang="en-US" sz="4000" b="1" u="sng" dirty="0">
                <a:latin typeface="Sassoon Penpals" panose="02000400000000000000" pitchFamily="2" charset="0"/>
                <a:ea typeface="MS PGothic"/>
                <a:cs typeface="Arial"/>
              </a:rPr>
              <a:t>DORMERS WELLS </a:t>
            </a:r>
            <a:endParaRPr lang="en-GB" altLang="en-US" sz="4000" b="1" u="sng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GB" altLang="en-US" sz="4000" b="1" u="sng" dirty="0">
                <a:latin typeface="Sassoon Penpals" panose="02000400000000000000" pitchFamily="2" charset="0"/>
                <a:ea typeface="MS PGothic"/>
                <a:cs typeface="Arial"/>
              </a:rPr>
              <a:t>PRIMARY 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u="sng" dirty="0">
              <a:solidFill>
                <a:schemeClr val="tx2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D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iversity- 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O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pportunity –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R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esilience- 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M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oral - 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E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mpathy- 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R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espect –</a:t>
            </a:r>
            <a:r>
              <a:rPr lang="en-GB" altLang="en-US" sz="2800" b="1" dirty="0">
                <a:solidFill>
                  <a:srgbClr val="0066FF"/>
                </a:solidFill>
                <a:latin typeface="Sassoon Penpals" panose="02000400000000000000" pitchFamily="2" charset="0"/>
                <a:ea typeface="MS PGothic"/>
                <a:cs typeface="Arial"/>
              </a:rPr>
              <a:t>S</a:t>
            </a:r>
            <a:r>
              <a:rPr lang="en-GB" altLang="en-US" sz="2800" b="1" dirty="0">
                <a:latin typeface="Sassoon Penpals" panose="02000400000000000000" pitchFamily="2" charset="0"/>
                <a:ea typeface="MS PGothic"/>
                <a:cs typeface="Arial"/>
              </a:rPr>
              <a:t>uccess</a:t>
            </a:r>
            <a:endParaRPr lang="en-GB" altLang="en-US" sz="2800" b="1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5500" b="1" i="1" dirty="0">
                <a:solidFill>
                  <a:srgbClr val="FF0000"/>
                </a:solidFill>
                <a:latin typeface="Brush Script MT"/>
                <a:ea typeface="MS PGothic"/>
                <a:cs typeface="Arial"/>
              </a:rPr>
              <a:t>Believe	Aspire	Flourish</a:t>
            </a:r>
            <a:endParaRPr lang="en-GB" altLang="en-US" sz="5500" i="1" dirty="0">
              <a:solidFill>
                <a:srgbClr val="FF0000"/>
              </a:solidFill>
              <a:latin typeface="Brush Script MT"/>
              <a:ea typeface="MS PGothic"/>
              <a:cs typeface="Arial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4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4102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9BF9E07E-AA25-F854-23CE-E5931948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8" descr="Fifth Grade / Grade Level Welcome | Welcome sign, Fifth grade, Clip art">
            <a:extLst>
              <a:ext uri="{FF2B5EF4-FFF2-40B4-BE49-F238E27FC236}">
                <a16:creationId xmlns:a16="http://schemas.microsoft.com/office/drawing/2014/main" id="{24465085-43BB-934E-1B56-F27AFA060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-3175"/>
            <a:ext cx="666115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Reading – Dormers Wells Primary School">
            <a:extLst>
              <a:ext uri="{FF2B5EF4-FFF2-40B4-BE49-F238E27FC236}">
                <a16:creationId xmlns:a16="http://schemas.microsoft.com/office/drawing/2014/main" id="{13563DCE-40EF-ABFC-0440-23379C48D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345" y="4800600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rmers Wells">
            <a:extLst>
              <a:ext uri="{FF2B5EF4-FFF2-40B4-BE49-F238E27FC236}">
                <a16:creationId xmlns:a16="http://schemas.microsoft.com/office/drawing/2014/main" id="{C6FE1E7F-D250-A604-15A7-F255F37CB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672" y="4293096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bout – Dormers Wells Primary School">
            <a:extLst>
              <a:ext uri="{FF2B5EF4-FFF2-40B4-BE49-F238E27FC236}">
                <a16:creationId xmlns:a16="http://schemas.microsoft.com/office/drawing/2014/main" id="{B3E8DD11-733C-92C6-E079-8F1B000F5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21" y="4765928"/>
            <a:ext cx="3057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02E5AA-14F9-C7F9-0473-49366F82C4C4}"/>
              </a:ext>
            </a:extLst>
          </p:cNvPr>
          <p:cNvSpPr txBox="1"/>
          <p:nvPr/>
        </p:nvSpPr>
        <p:spPr>
          <a:xfrm>
            <a:off x="538906" y="3891669"/>
            <a:ext cx="5292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BFEBD38-90EA-F63B-8E2F-A96DF055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6" y="6305131"/>
            <a:ext cx="3455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hlinkClick r:id="rId8"/>
              </a:rPr>
              <a:t>Classical Music </a:t>
            </a:r>
            <a:endParaRPr lang="en-US" alt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493AA2DE-3F63-4FFE-F353-72E164DF7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26" y="1804209"/>
            <a:ext cx="8950325" cy="35394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Head Teacher-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Mrs. George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Deputy Head Teacher-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Mrs. Mosley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Assistant Head Teacher (SENDCO and Inclusion)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– Mrs. </a:t>
            </a:r>
            <a:r>
              <a:rPr lang="en-GB" altLang="en-US" sz="2800" dirty="0" err="1">
                <a:latin typeface="Sassoon Penpals" panose="02000400000000000000" pitchFamily="2" charset="0"/>
                <a:cs typeface="+mn-cs"/>
              </a:rPr>
              <a:t>Sargeant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Assistant Head (Achievement)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– Mr. Cotton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8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Family Support Worker-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Mrs Cornelius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Office Manager-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Ms. Doyle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Sassoon Penpals" panose="02000400000000000000" pitchFamily="2" charset="0"/>
                <a:cs typeface="+mn-cs"/>
              </a:rPr>
              <a:t>Welfare and attendance- </a:t>
            </a:r>
            <a:r>
              <a:rPr lang="en-GB" altLang="en-US" sz="2800" dirty="0">
                <a:latin typeface="Sassoon Penpals" panose="02000400000000000000" pitchFamily="2" charset="0"/>
                <a:cs typeface="+mn-cs"/>
              </a:rPr>
              <a:t>Miss. Scott</a:t>
            </a:r>
          </a:p>
        </p:txBody>
      </p:sp>
      <p:sp>
        <p:nvSpPr>
          <p:cNvPr id="9220" name="Rectangle 5">
            <a:extLst>
              <a:ext uri="{FF2B5EF4-FFF2-40B4-BE49-F238E27FC236}">
                <a16:creationId xmlns:a16="http://schemas.microsoft.com/office/drawing/2014/main" id="{54D5B6D0-216B-120E-F9B8-0448B019D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3E68F648-9064-2F38-02A0-34C1FE348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79C6160-768C-CFE1-4B38-73910C27F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341154"/>
            <a:ext cx="72008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id="{469D34AC-6B6F-6E99-27AA-74A4D927C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2808288"/>
            <a:ext cx="8351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 dirty="0">
                <a:ea typeface="MS PGothic" panose="020B0600070205080204" pitchFamily="34" charset="-128"/>
              </a:rPr>
              <a:t>Staff</a:t>
            </a:r>
            <a:endParaRPr lang="en-GB" altLang="en-US" sz="2800" b="1" u="sng" dirty="0">
              <a:ea typeface="MS PGothic" panose="020B0600070205080204" pitchFamily="34" charset="-128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47C394-7F70-5646-5F3A-FFC775C6C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3521075"/>
            <a:ext cx="7993063" cy="261610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Calibri"/>
              </a:rPr>
              <a:t>Phase Leader Upper KS2 – Mr Cotton</a:t>
            </a:r>
            <a:endParaRPr lang="en-GB" altLang="en-US" sz="2800" dirty="0">
              <a:latin typeface="Sassoon Penpals" panose="02000400000000000000" pitchFamily="2" charset="0"/>
              <a:cs typeface="Calibri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Calibri"/>
              </a:rPr>
              <a:t>Year 5 Teacher – Ms </a:t>
            </a:r>
            <a:r>
              <a:rPr lang="en-GB" sz="2800" dirty="0">
                <a:latin typeface="Sassoon Penpals" panose="02000400000000000000" pitchFamily="2" charset="0"/>
                <a:ea typeface="MS PGothic"/>
                <a:cs typeface="Calibri"/>
              </a:rPr>
              <a:t>Kaler (Head of Year 5) 5B Blackman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Calibri"/>
              </a:rPr>
              <a:t>Year 5 Teacher –Ms Ellington </a:t>
            </a:r>
            <a:r>
              <a:rPr lang="en-GB" sz="2800" dirty="0">
                <a:latin typeface="Sassoon Penpals" panose="02000400000000000000" pitchFamily="2" charset="0"/>
                <a:ea typeface="MS PGothic"/>
                <a:cs typeface="Calibri"/>
              </a:rPr>
              <a:t>5Z Zephaniah </a:t>
            </a:r>
            <a:endParaRPr lang="en-GB" altLang="en-US" sz="2800" dirty="0">
              <a:latin typeface="Sassoon Penpals" panose="02000400000000000000" pitchFamily="2" charset="0"/>
              <a:cs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8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Calibri"/>
              </a:rPr>
              <a:t>Year 5 </a:t>
            </a: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Teaching Associates </a:t>
            </a: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  <a:ea typeface="MS PGothic"/>
                <a:cs typeface="Calibri"/>
              </a:rPr>
              <a:t>- </a:t>
            </a:r>
            <a:r>
              <a:rPr lang="en-GB" sz="2800" kern="100" dirty="0">
                <a:effectLst/>
                <a:latin typeface="Sassoon Penpals" panose="02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Mrs. Willets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latin typeface="+mj-lt"/>
              <a:cs typeface="+mn-cs"/>
            </a:endParaRPr>
          </a:p>
        </p:txBody>
      </p:sp>
      <p:sp>
        <p:nvSpPr>
          <p:cNvPr id="7172" name="Rectangle 5">
            <a:extLst>
              <a:ext uri="{FF2B5EF4-FFF2-40B4-BE49-F238E27FC236}">
                <a16:creationId xmlns:a16="http://schemas.microsoft.com/office/drawing/2014/main" id="{57EE171A-CEA5-A7E1-723B-96367D5E0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3" y="118110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7173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320D3AFC-1332-EC39-B309-18F90FD94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8825" y="4307"/>
            <a:ext cx="316835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4655CFC2-A19C-D484-4A00-E9A0BDE00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2237"/>
            <a:ext cx="691167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000" u="sng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Our School Priorities 2026- 27</a:t>
            </a:r>
            <a:endParaRPr lang="en-GB" altLang="en-US" sz="4000" b="1" u="sng" dirty="0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BFE324E5-915A-5E92-FA0C-B35156026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57463" y="6149975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528F072A-F08E-3F88-8527-87F94B1CD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>
            <a:extLst>
              <a:ext uri="{FF2B5EF4-FFF2-40B4-BE49-F238E27FC236}">
                <a16:creationId xmlns:a16="http://schemas.microsoft.com/office/drawing/2014/main" id="{AF836EB0-B746-FE04-8695-36FF75ED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69950"/>
            <a:ext cx="3816350" cy="551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id="{192A8278-2F82-54B4-DC69-D13CB963F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8888" y="6184900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0E86B456-2174-F720-BE01-9013ED692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7863" y="95250"/>
            <a:ext cx="8351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2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Attendance and Medication</a:t>
            </a:r>
            <a:endParaRPr lang="en-GB" altLang="en-US" sz="32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1268" name="Rectangle 1">
            <a:extLst>
              <a:ext uri="{FF2B5EF4-FFF2-40B4-BE49-F238E27FC236}">
                <a16:creationId xmlns:a16="http://schemas.microsoft.com/office/drawing/2014/main" id="{53A1DFD1-DF88-39A5-633B-F9288E962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21" y="1600646"/>
            <a:ext cx="3168650" cy="1477963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b="1" u="sng" dirty="0">
                <a:solidFill>
                  <a:schemeClr val="tx1"/>
                </a:solidFill>
                <a:latin typeface="Sassoon Penpals" panose="02000400000000000000" pitchFamily="2" charset="0"/>
              </a:rPr>
              <a:t>Medication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solidFill>
                  <a:schemeClr val="tx1"/>
                </a:solidFill>
                <a:latin typeface="Sassoon Penpals" panose="02000400000000000000" pitchFamily="2" charset="0"/>
              </a:rPr>
              <a:t>If your child has any medication that is needed in school </a:t>
            </a:r>
            <a:r>
              <a:rPr lang="en-GB" altLang="en-US" dirty="0" err="1">
                <a:solidFill>
                  <a:schemeClr val="tx1"/>
                </a:solidFill>
                <a:latin typeface="Sassoon Penpals" panose="02000400000000000000" pitchFamily="2" charset="0"/>
              </a:rPr>
              <a:t>eg.</a:t>
            </a:r>
            <a:r>
              <a:rPr lang="en-GB" altLang="en-US" dirty="0">
                <a:solidFill>
                  <a:schemeClr val="tx1"/>
                </a:solidFill>
                <a:latin typeface="Sassoon Penpals" panose="02000400000000000000" pitchFamily="2" charset="0"/>
              </a:rPr>
              <a:t> asthma pumps, epi pens etc, please ensure it is up to date and present in school.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7E8EB0-92EF-0573-7160-1C38C8710B8D}"/>
              </a:ext>
            </a:extLst>
          </p:cNvPr>
          <p:cNvSpPr/>
          <p:nvPr/>
        </p:nvSpPr>
        <p:spPr>
          <a:xfrm>
            <a:off x="139441" y="880808"/>
            <a:ext cx="8720137" cy="529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/>
            </a:pPr>
            <a:r>
              <a:rPr lang="en-GB" sz="2000" b="1" u="sng" dirty="0">
                <a:solidFill>
                  <a:srgbClr val="7030A0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WHY ATTENDANCE AND PUNCTUALITY MATTERS</a:t>
            </a:r>
          </a:p>
          <a:p>
            <a:pPr algn="ctr">
              <a:spcAft>
                <a:spcPts val="200"/>
              </a:spcAft>
              <a:defRPr/>
            </a:pPr>
            <a:endParaRPr lang="en-GB" sz="2000" u="sng" dirty="0">
              <a:solidFill>
                <a:srgbClr val="7030A0"/>
              </a:solidFill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 algn="just">
              <a:spcAft>
                <a:spcPts val="200"/>
              </a:spcAft>
              <a:defRPr/>
            </a:pPr>
            <a:r>
              <a:rPr lang="en-GB" sz="2000" b="1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Across one school year: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Less than 5 days absence = 97.3% attendance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14 days absence (approx.) = 92.6% attendance.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20 days absence (approx.) = 89.4% attendance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30 days absence (approx.) = 84.2% attendance</a:t>
            </a:r>
          </a:p>
          <a:p>
            <a:pPr algn="just">
              <a:spcAft>
                <a:spcPts val="200"/>
              </a:spcAft>
              <a:defRPr/>
            </a:pPr>
            <a:endParaRPr lang="en-GB" sz="2000" dirty="0">
              <a:solidFill>
                <a:srgbClr val="242424"/>
              </a:solidFill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 algn="just">
              <a:spcAft>
                <a:spcPts val="200"/>
              </a:spcAft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If a child achieves 80% attendance this means that they have missed approximately 39 days of education over the academic year, averaging 1 day per week.</a:t>
            </a:r>
          </a:p>
          <a:p>
            <a:pPr algn="just">
              <a:spcAft>
                <a:spcPts val="200"/>
              </a:spcAft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 </a:t>
            </a:r>
          </a:p>
          <a:p>
            <a:pPr algn="ctr">
              <a:spcAft>
                <a:spcPts val="200"/>
              </a:spcAft>
              <a:defRPr/>
            </a:pPr>
            <a:r>
              <a:rPr lang="en-GB" sz="2000" b="1" dirty="0">
                <a:solidFill>
                  <a:srgbClr val="7030A0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“Every day counts and every child matters!”</a:t>
            </a:r>
          </a:p>
          <a:p>
            <a:pPr>
              <a:spcAft>
                <a:spcPts val="0"/>
              </a:spcAft>
              <a:defRPr/>
            </a:pPr>
            <a:r>
              <a:rPr lang="en-GB" sz="2000" b="1" i="1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Absence for whatever reason disadvantages a child </a:t>
            </a: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by creating gaps in his/her learning.  A good understanding of the work and good progress can only take place when the child is in the classroom regularly and on time.</a:t>
            </a:r>
            <a:r>
              <a:rPr lang="en-GB" altLang="en-US" sz="2000" dirty="0">
                <a:latin typeface="Sassoon Penpals" panose="02000400000000000000" pitchFamily="2" charset="0"/>
              </a:rPr>
              <a:t> If your child is ill, please ensure you ring the office on the morning they are absent other wise this will be an  ‘</a:t>
            </a:r>
            <a:r>
              <a:rPr lang="en-GB" altLang="en-US" sz="2000" b="1" i="1" dirty="0">
                <a:latin typeface="Sassoon Penpals" panose="02000400000000000000" pitchFamily="2" charset="0"/>
              </a:rPr>
              <a:t>unauthorised absence</a:t>
            </a:r>
            <a:r>
              <a:rPr lang="en-GB" altLang="en-US" sz="2000" dirty="0">
                <a:latin typeface="Sassoon Penpals" panose="02000400000000000000" pitchFamily="2" charset="0"/>
              </a:rPr>
              <a:t>’. </a:t>
            </a:r>
            <a:endParaRPr lang="en-GB" sz="2000" dirty="0">
              <a:solidFill>
                <a:srgbClr val="242424"/>
              </a:solidFill>
              <a:latin typeface="Sassoon Penpals" panose="020004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1270" name="Picture 7">
            <a:extLst>
              <a:ext uri="{FF2B5EF4-FFF2-40B4-BE49-F238E27FC236}">
                <a16:creationId xmlns:a16="http://schemas.microsoft.com/office/drawing/2014/main" id="{7D933F99-0C16-38A9-F78F-2DF03D1F9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8100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:a16="http://schemas.microsoft.com/office/drawing/2014/main" id="{37E653A9-794A-1DEF-1B0B-4767929BE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E56EEF3A-429B-BF35-4714-7A7CBACC7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38113"/>
            <a:ext cx="6046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2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Attendance matters</a:t>
            </a:r>
            <a:endParaRPr lang="en-GB" altLang="en-US" sz="32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pic>
        <p:nvPicPr>
          <p:cNvPr id="12292" name="Picture 7">
            <a:extLst>
              <a:ext uri="{FF2B5EF4-FFF2-40B4-BE49-F238E27FC236}">
                <a16:creationId xmlns:a16="http://schemas.microsoft.com/office/drawing/2014/main" id="{14CDFDDA-319D-6322-0CD9-4BD4BF69E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8100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>
            <a:extLst>
              <a:ext uri="{FF2B5EF4-FFF2-40B4-BE49-F238E27FC236}">
                <a16:creationId xmlns:a16="http://schemas.microsoft.com/office/drawing/2014/main" id="{CDD3ABFC-6792-0B7A-1739-45F8D6601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557305"/>
            <a:ext cx="5380037" cy="598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>
            <a:extLst>
              <a:ext uri="{FF2B5EF4-FFF2-40B4-BE49-F238E27FC236}">
                <a16:creationId xmlns:a16="http://schemas.microsoft.com/office/drawing/2014/main" id="{7E24B210-B689-E650-BDD8-DC82B0FB4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83" y="1281821"/>
            <a:ext cx="3509962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>
            <a:extLst>
              <a:ext uri="{FF2B5EF4-FFF2-40B4-BE49-F238E27FC236}">
                <a16:creationId xmlns:a16="http://schemas.microsoft.com/office/drawing/2014/main" id="{87B76D39-41E0-98D2-E47F-B6C719F8B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20838" y="177800"/>
            <a:ext cx="8351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Attendance - Holiday request.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3315" name="Rectangle 1">
            <a:extLst>
              <a:ext uri="{FF2B5EF4-FFF2-40B4-BE49-F238E27FC236}">
                <a16:creationId xmlns:a16="http://schemas.microsoft.com/office/drawing/2014/main" id="{1621B597-EC1D-EC4C-C036-058622AA3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4" y="1125538"/>
            <a:ext cx="835183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We work within  the government guidelines and with Ealing borough to monitor attendance.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We </a:t>
            </a:r>
            <a:r>
              <a:rPr lang="en-GB" altLang="en-US" sz="2800" b="1" dirty="0">
                <a:solidFill>
                  <a:srgbClr val="7030A0"/>
                </a:solidFill>
                <a:latin typeface="Sassoon Penpals" panose="02000400000000000000" pitchFamily="2" charset="0"/>
              </a:rPr>
              <a:t>are not permitted </a:t>
            </a: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to grant holiday leave unless in extreme circumstances and this must be agreed by the head or deputy head teacher.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Term time holidays will not be granted.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There are 13 weeks of holiday built into the school year and this is time for family holidays.  Missing school for a period of time may result in your child being taken off roll-losing their place!</a:t>
            </a:r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803E5DB1-83C9-C2F4-BE6F-3B104292D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56792" y="6303962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1C522691-8BB9-816E-67AD-448FBC98C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7484"/>
            <a:ext cx="1018108" cy="10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>
            <a:extLst>
              <a:ext uri="{FF2B5EF4-FFF2-40B4-BE49-F238E27FC236}">
                <a16:creationId xmlns:a16="http://schemas.microsoft.com/office/drawing/2014/main" id="{7CAEE50F-C9CD-4B32-4FAC-C48DD1261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77800"/>
            <a:ext cx="6696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Term dates 2026-2027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pic>
        <p:nvPicPr>
          <p:cNvPr id="14339" name="Picture 4">
            <a:extLst>
              <a:ext uri="{FF2B5EF4-FFF2-40B4-BE49-F238E27FC236}">
                <a16:creationId xmlns:a16="http://schemas.microsoft.com/office/drawing/2014/main" id="{657B0AE6-7C83-4E0D-7C1E-3DE4DCF45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23913"/>
            <a:ext cx="3797300" cy="56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269E6B86-7422-4E7A-7DCA-2C49123E8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7484"/>
            <a:ext cx="1018108" cy="10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A33DC054-1F3F-9E0C-FB11-9280C5671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56792" y="6303962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B08263C9-09E3-3DE9-86C7-4E8D05448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3138" y="50800"/>
            <a:ext cx="835342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The School Day- KS2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FCE57A90-5A3A-BA26-7645-A0EEA5116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3863" y="2133600"/>
            <a:ext cx="2262187" cy="34163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GB" altLang="en-US" i="1" dirty="0">
                <a:solidFill>
                  <a:schemeClr val="tx1"/>
                </a:solidFill>
                <a:latin typeface="Sassoon Penpals" panose="02000400000000000000" pitchFamily="2" charset="0"/>
              </a:rPr>
              <a:t>If you wish your child/children to be collected by other named adults at the end of the day during the school year, please ensure this information is given to your child’s teacher.</a:t>
            </a:r>
            <a:r>
              <a:rPr lang="en-GB" altLang="en-US" b="1" i="1" dirty="0">
                <a:solidFill>
                  <a:schemeClr val="tx1"/>
                </a:solidFill>
                <a:latin typeface="Sassoon Penpals" panose="02000400000000000000" pitchFamily="2" charset="0"/>
              </a:rPr>
              <a:t> Please note that teachers will </a:t>
            </a:r>
            <a:r>
              <a:rPr lang="en-GB" altLang="en-US" b="1" i="1" u="sng" dirty="0">
                <a:solidFill>
                  <a:schemeClr val="tx1"/>
                </a:solidFill>
                <a:latin typeface="Sassoon Penpals" panose="02000400000000000000" pitchFamily="2" charset="0"/>
              </a:rPr>
              <a:t>not</a:t>
            </a:r>
            <a:r>
              <a:rPr lang="en-GB" altLang="en-US" b="1" i="1" dirty="0">
                <a:solidFill>
                  <a:schemeClr val="tx1"/>
                </a:solidFill>
                <a:latin typeface="Sassoon Penpals" panose="02000400000000000000" pitchFamily="2" charset="0"/>
              </a:rPr>
              <a:t> release your child to adults - other than those named on the list.</a:t>
            </a:r>
            <a:endParaRPr lang="en-GB" altLang="en-US" i="1" dirty="0">
              <a:solidFill>
                <a:schemeClr val="tx1"/>
              </a:solidFill>
              <a:latin typeface="Sassoon Penpals" panose="02000400000000000000" pitchFamily="2" charset="0"/>
            </a:endParaRPr>
          </a:p>
        </p:txBody>
      </p:sp>
      <p:sp>
        <p:nvSpPr>
          <p:cNvPr id="16388" name="Rectangle 5">
            <a:extLst>
              <a:ext uri="{FF2B5EF4-FFF2-40B4-BE49-F238E27FC236}">
                <a16:creationId xmlns:a16="http://schemas.microsoft.com/office/drawing/2014/main" id="{C7AF0297-B34D-D2F6-5E0D-3FF1DA543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0495AB9-19E9-9622-E225-4DEDCD551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461665"/>
              </p:ext>
            </p:extLst>
          </p:nvPr>
        </p:nvGraphicFramePr>
        <p:xfrm>
          <a:off x="107950" y="639763"/>
          <a:ext cx="6564313" cy="5900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7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60">
                <a:tc>
                  <a:txBody>
                    <a:bodyPr/>
                    <a:lstStyle/>
                    <a:p>
                      <a:r>
                        <a:rPr lang="en-US" sz="1400" dirty="0"/>
                        <a:t>Timings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0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8.40am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School gates and doors to classrooms open – Gate 7 (Gate 8 until further notice)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8.50am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Gates close – late pupils will have to go through the office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9.00am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Lesson 1 begins (Guided Reading)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9.45am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Lesson 2 begins (English)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10.45am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Break (15 minutes)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11.00am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Lesson 3 (Math)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10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12.00pm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Assembly </a:t>
                      </a:r>
                      <a:r>
                        <a:rPr lang="en-US" sz="1800" i="1" dirty="0">
                          <a:latin typeface="Sassoon Penpals" panose="02000400000000000000" pitchFamily="2" charset="0"/>
                        </a:rPr>
                        <a:t>(Monday Merit/Tuesday Phase/Wednesday singing/Thursday in class/Friday Deputy/ Assistant Head)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12.15pm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Lunch (1 hour)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1.15am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Lesson 4 (Topic)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2.15pm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Lesson 5 (Topic)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3.00pm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Class Reader 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95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3.15pm 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assoon Penpals" panose="02000400000000000000" pitchFamily="2" charset="0"/>
                        </a:rPr>
                        <a:t>Home Time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6433" name="Picture 2">
            <a:extLst>
              <a:ext uri="{FF2B5EF4-FFF2-40B4-BE49-F238E27FC236}">
                <a16:creationId xmlns:a16="http://schemas.microsoft.com/office/drawing/2014/main" id="{839E65AA-05FB-F8BA-512C-9BD59D08D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1053">
            <a:off x="5916613" y="141288"/>
            <a:ext cx="10604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4" name="Picture 3">
            <a:extLst>
              <a:ext uri="{FF2B5EF4-FFF2-40B4-BE49-F238E27FC236}">
                <a16:creationId xmlns:a16="http://schemas.microsoft.com/office/drawing/2014/main" id="{41AD7623-B9DD-E6AA-8320-7E16B34B5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122488"/>
            <a:ext cx="8175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5" name="Picture 4">
            <a:extLst>
              <a:ext uri="{FF2B5EF4-FFF2-40B4-BE49-F238E27FC236}">
                <a16:creationId xmlns:a16="http://schemas.microsoft.com/office/drawing/2014/main" id="{BDEFEC2C-9035-9177-DA02-91A3482C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184525"/>
            <a:ext cx="576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6" name="Picture 5">
            <a:extLst>
              <a:ext uri="{FF2B5EF4-FFF2-40B4-BE49-F238E27FC236}">
                <a16:creationId xmlns:a16="http://schemas.microsoft.com/office/drawing/2014/main" id="{F1001D58-A5A2-0FC4-6DB7-B9865B6FF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5534025"/>
            <a:ext cx="8191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37" name="Picture 11">
            <a:extLst>
              <a:ext uri="{FF2B5EF4-FFF2-40B4-BE49-F238E27FC236}">
                <a16:creationId xmlns:a16="http://schemas.microsoft.com/office/drawing/2014/main" id="{5B6B6CF1-D04D-C1E2-4FFA-FA60C3F07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2FAD2D-650A-BBB6-F0BB-5C78DC70A87A}"/>
              </a:ext>
            </a:extLst>
          </p:cNvPr>
          <p:cNvSpPr txBox="1"/>
          <p:nvPr/>
        </p:nvSpPr>
        <p:spPr>
          <a:xfrm>
            <a:off x="6773863" y="5821347"/>
            <a:ext cx="23221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1600" b="1" dirty="0">
                <a:solidFill>
                  <a:srgbClr val="FF0000"/>
                </a:solidFill>
                <a:latin typeface="Sassoon Penpals" panose="02000400000000000000" pitchFamily="2" charset="0"/>
              </a:rPr>
              <a:t>They will also not release your child to anyone under the age of 16. </a:t>
            </a:r>
            <a:endParaRPr lang="en-GB" altLang="en-US" sz="1600" dirty="0">
              <a:solidFill>
                <a:srgbClr val="FF0000"/>
              </a:solidFill>
              <a:latin typeface="Sassoon Penpals" panose="02000400000000000000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>
            <a:extLst>
              <a:ext uri="{FF2B5EF4-FFF2-40B4-BE49-F238E27FC236}">
                <a16:creationId xmlns:a16="http://schemas.microsoft.com/office/drawing/2014/main" id="{52EFAF27-3898-CACC-F056-C84782708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070" y="6381750"/>
            <a:ext cx="34411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BCD560-FC33-0758-6065-8E1C655C8A23}"/>
              </a:ext>
            </a:extLst>
          </p:cNvPr>
          <p:cNvSpPr/>
          <p:nvPr/>
        </p:nvSpPr>
        <p:spPr>
          <a:xfrm>
            <a:off x="179512" y="764704"/>
            <a:ext cx="8497068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GB" altLang="en-US" sz="3200" b="1" u="sng" dirty="0">
                <a:latin typeface="Sassoon Penpals" panose="02000400000000000000" pitchFamily="2" charset="0"/>
              </a:rPr>
              <a:t>Expectations of pupils attitude and behaviour</a:t>
            </a:r>
          </a:p>
          <a:p>
            <a:pPr algn="ctr" eaLnBrk="1" hangingPunct="1">
              <a:defRPr/>
            </a:pPr>
            <a:endParaRPr lang="en-GB" altLang="en-US" sz="1100" b="1" u="sng" dirty="0"/>
          </a:p>
          <a:p>
            <a:pPr eaLnBrk="1" hangingPunct="1"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Children should be prepared for the school day: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Wearing correct school uniform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School bag with correct equipment pencil/pen/rubber/sharpener/ruler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Correct P.E kit worn – only on the day they have PE.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Water bottle – labelled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Reading Records and reading books</a:t>
            </a:r>
          </a:p>
          <a:p>
            <a:pPr algn="ctr" eaLnBrk="1" hangingPunct="1">
              <a:defRPr/>
            </a:pPr>
            <a:endParaRPr lang="en-GB" altLang="en-US" sz="2800" i="1" dirty="0">
              <a:solidFill>
                <a:srgbClr val="FF0000"/>
              </a:solidFill>
              <a:latin typeface="Sassoon Penpals" panose="02000400000000000000" pitchFamily="2" charset="0"/>
            </a:endParaRPr>
          </a:p>
          <a:p>
            <a:pPr algn="ctr" eaLnBrk="1" hangingPunct="1">
              <a:defRPr/>
            </a:pPr>
            <a:r>
              <a:rPr lang="en-GB" altLang="en-US" sz="2800" i="1" dirty="0">
                <a:solidFill>
                  <a:srgbClr val="FF0000"/>
                </a:solidFill>
                <a:latin typeface="Sassoon Penpals" panose="02000400000000000000" pitchFamily="2" charset="0"/>
              </a:rPr>
              <a:t>Make sure all belongings are clearly labelled. </a:t>
            </a:r>
          </a:p>
          <a:p>
            <a:pPr algn="ctr" eaLnBrk="1" hangingPunct="1">
              <a:defRPr/>
            </a:pPr>
            <a:endParaRPr lang="en-GB" altLang="en-US" i="1" dirty="0">
              <a:solidFill>
                <a:srgbClr val="7030A0"/>
              </a:solidFill>
              <a:latin typeface="Sassoon Penpals" panose="02000400000000000000" pitchFamily="2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Sassoon Penpals" panose="02000400000000000000" pitchFamily="2" charset="0"/>
              </a:rPr>
              <a:t>We have high expectations of all our pupils and expect school rules and values to be followed at Dormers. 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6A2366AE-B502-4F8F-5B8B-927C6347F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764704"/>
            <a:ext cx="1082568" cy="109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D43C5667-A707-6849-D7A1-57F6877D7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30163"/>
            <a:ext cx="4464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Curriculum Overview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01C7A980-77B8-9BF2-D400-03FA8B07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D64A53ED-7096-178F-82AD-0427DA1C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915" y="12299"/>
            <a:ext cx="666948" cy="65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35D53A-907C-A702-159E-EA92CA5B1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04" y="506426"/>
            <a:ext cx="8787591" cy="58814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>
            <a:extLst>
              <a:ext uri="{FF2B5EF4-FFF2-40B4-BE49-F238E27FC236}">
                <a16:creationId xmlns:a16="http://schemas.microsoft.com/office/drawing/2014/main" id="{48419626-C28B-E9D5-038A-A1BE73842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62664"/>
            <a:ext cx="7449839" cy="57720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800" u="sng" dirty="0">
                <a:latin typeface="Sassoon Penpals" panose="02000400000000000000" pitchFamily="2" charset="0"/>
                <a:cs typeface="Calibri" panose="020F0502020204030204" pitchFamily="34" charset="0"/>
              </a:rPr>
              <a:t>HOMEWORK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1600" u="sng" dirty="0"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Your child is expected to read with an adult/independently for 20 minutes a day, </a:t>
            </a:r>
            <a:r>
              <a:rPr lang="en-GB" altLang="en-US" sz="2400" i="1" dirty="0">
                <a:latin typeface="Sassoon Penpals" panose="02000400000000000000" pitchFamily="2" charset="0"/>
                <a:cs typeface="Calibri" panose="020F0502020204030204" pitchFamily="34" charset="0"/>
              </a:rPr>
              <a:t>please ask them questions about the text they are reading – which will be included in their Reading Records.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Times Table Rock Star – </a:t>
            </a:r>
            <a:r>
              <a:rPr lang="en-GB" altLang="en-US" sz="2400" i="1" dirty="0">
                <a:latin typeface="Sassoon Penpals" panose="02000400000000000000" pitchFamily="2" charset="0"/>
                <a:cs typeface="Calibri" panose="020F0502020204030204" pitchFamily="34" charset="0"/>
              </a:rPr>
              <a:t>minimum 3 times a week.  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Spelling Shed - </a:t>
            </a:r>
            <a:r>
              <a:rPr lang="en-GB" altLang="en-US" sz="2400" i="1" dirty="0">
                <a:latin typeface="Sassoon Penpals" panose="02000400000000000000" pitchFamily="2" charset="0"/>
                <a:cs typeface="Calibri" panose="020F0502020204030204" pitchFamily="34" charset="0"/>
              </a:rPr>
              <a:t>Spellings will be tested every week. 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Reading Eggs home learning set weekly. 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 err="1">
                <a:latin typeface="Sassoon Penpals" panose="02000400000000000000" pitchFamily="2" charset="0"/>
                <a:cs typeface="Calibri" panose="020F0502020204030204" pitchFamily="34" charset="0"/>
              </a:rPr>
              <a:t>Mathseeds</a:t>
            </a: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 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Century – Maths English and Science </a:t>
            </a:r>
          </a:p>
          <a:p>
            <a:pPr marL="571500" indent="-5715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endParaRPr lang="en-GB" altLang="en-US" sz="2400" dirty="0"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2400" dirty="0">
                <a:solidFill>
                  <a:srgbClr val="000000"/>
                </a:solidFill>
                <a:latin typeface="Sassoon Penpals" panose="02000400000000000000" pitchFamily="2" charset="0"/>
              </a:rPr>
              <a:t>Occasionally, children might be asked to research for a topic/theme or complete a project.  </a:t>
            </a:r>
            <a:endParaRPr lang="en-GB" sz="2400" dirty="0">
              <a:highlight>
                <a:srgbClr val="F8F8F8"/>
              </a:highlight>
              <a:latin typeface="Sassoon Penpals" panose="02000400000000000000" pitchFamily="2" charset="0"/>
              <a:cs typeface="Calibri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Please keep passwords safe. </a:t>
            </a:r>
          </a:p>
          <a:p>
            <a:pPr marL="571500" indent="-57150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endParaRPr lang="en-GB" altLang="en-US" sz="2400" dirty="0">
              <a:cs typeface="Calibri" panose="020F0502020204030204" pitchFamily="34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2B48504-E9E6-E41C-75DE-AD707CAD1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121359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id="{D8D41182-EED4-26CB-429D-2E50C48A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4025900"/>
            <a:ext cx="152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3">
            <a:extLst>
              <a:ext uri="{FF2B5EF4-FFF2-40B4-BE49-F238E27FC236}">
                <a16:creationId xmlns:a16="http://schemas.microsoft.com/office/drawing/2014/main" id="{B326E3E8-6CA6-52FC-D96F-3B2FB71E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2725738"/>
            <a:ext cx="1427163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>
            <a:extLst>
              <a:ext uri="{FF2B5EF4-FFF2-40B4-BE49-F238E27FC236}">
                <a16:creationId xmlns:a16="http://schemas.microsoft.com/office/drawing/2014/main" id="{E70BEC96-6CAB-D6D0-3A36-5185359B2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1700213"/>
            <a:ext cx="1397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>
            <a:extLst>
              <a:ext uri="{FF2B5EF4-FFF2-40B4-BE49-F238E27FC236}">
                <a16:creationId xmlns:a16="http://schemas.microsoft.com/office/drawing/2014/main" id="{E2C2F965-4B0E-ED1B-D06C-804E4D7F2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127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>
            <a:extLst>
              <a:ext uri="{FF2B5EF4-FFF2-40B4-BE49-F238E27FC236}">
                <a16:creationId xmlns:a16="http://schemas.microsoft.com/office/drawing/2014/main" id="{1C4E9005-8845-32E6-6CCB-CB7FFCA2B6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738" y="182603"/>
            <a:ext cx="2159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>
            <a:extLst>
              <a:ext uri="{FF2B5EF4-FFF2-40B4-BE49-F238E27FC236}">
                <a16:creationId xmlns:a16="http://schemas.microsoft.com/office/drawing/2014/main" id="{6F405831-80AF-204E-4B0A-A02EAA735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0483" name="Rectangle 5">
            <a:extLst>
              <a:ext uri="{FF2B5EF4-FFF2-40B4-BE49-F238E27FC236}">
                <a16:creationId xmlns:a16="http://schemas.microsoft.com/office/drawing/2014/main" id="{989E8ECF-5D2A-D15C-DA6E-05D307293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0"/>
            <a:ext cx="83518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Uniform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B34C8D18-7284-5C52-17D8-3AC318903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446088"/>
            <a:ext cx="4176712" cy="35394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600" b="1" dirty="0">
                <a:latin typeface="Sassoon Penpals" panose="02000400000000000000" pitchFamily="2" charset="0"/>
              </a:rPr>
              <a:t>Girls</a:t>
            </a:r>
            <a:endParaRPr lang="en-GB" altLang="en-US" sz="1600" dirty="0">
              <a:latin typeface="Sassoon Penpals" panose="02000400000000000000" pitchFamily="2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Purple jumper or cardigan with school logo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White polo shirt with or without school logo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Black school skirt, shorts, tunic or trousers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Plain black tights or socks (winter) White socks for girls with summer uniform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Plain black shoes no fancy designs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Black, purple or white hijab (plain)       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Religious jewellery is permitted and ear studs, no hoop earrings should be worn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No makeup or nail polish to be worn in school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600" dirty="0">
                <a:latin typeface="Sassoon Penpals" panose="02000400000000000000" pitchFamily="2" charset="0"/>
              </a:rPr>
              <a:t>Girls may wear purple and white checked or striped summer dresses and the school cardigan with white socks or tights. No open- toed sandals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859C9578-F120-191D-6462-21DF01A22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8508" y="646113"/>
            <a:ext cx="3313113" cy="3323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GB" altLang="en-US" sz="1800" b="1" dirty="0">
                <a:latin typeface="Sassoon Penpals" panose="02000400000000000000" pitchFamily="2" charset="0"/>
              </a:rPr>
              <a:t>Boys</a:t>
            </a:r>
            <a:endParaRPr lang="en-GB" altLang="en-US" sz="1800" dirty="0">
              <a:latin typeface="Sassoon Penpals" panose="02000400000000000000" pitchFamily="2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Purple jumper with school logo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White polo shirt with or without school logo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Black school trousers or shorts - tailored 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Plain black shoes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For Sikh children who have uncut hair, coverings should be plain black, white or purple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en-US" sz="1800" dirty="0">
                <a:latin typeface="Sassoon Penpals" panose="02000400000000000000" pitchFamily="2" charset="0"/>
              </a:rPr>
              <a:t>Religious jewellery only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en-US" sz="1200" dirty="0"/>
          </a:p>
        </p:txBody>
      </p:sp>
      <p:pic>
        <p:nvPicPr>
          <p:cNvPr id="20486" name="Picture 6">
            <a:extLst>
              <a:ext uri="{FF2B5EF4-FFF2-40B4-BE49-F238E27FC236}">
                <a16:creationId xmlns:a16="http://schemas.microsoft.com/office/drawing/2014/main" id="{D97FD0E5-0B6B-A6A8-3975-595CC5D9A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025" y="73707"/>
            <a:ext cx="867193" cy="87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9">
            <a:extLst>
              <a:ext uri="{FF2B5EF4-FFF2-40B4-BE49-F238E27FC236}">
                <a16:creationId xmlns:a16="http://schemas.microsoft.com/office/drawing/2014/main" id="{DD380261-75AB-44F3-571B-BF3BE5DA5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41189"/>
            <a:ext cx="2229269" cy="205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1">
            <a:extLst>
              <a:ext uri="{FF2B5EF4-FFF2-40B4-BE49-F238E27FC236}">
                <a16:creationId xmlns:a16="http://schemas.microsoft.com/office/drawing/2014/main" id="{B76F74CD-7D78-D805-B14F-7E6CDE5DF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75093"/>
            <a:ext cx="2814216" cy="205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3">
            <a:extLst>
              <a:ext uri="{FF2B5EF4-FFF2-40B4-BE49-F238E27FC236}">
                <a16:creationId xmlns:a16="http://schemas.microsoft.com/office/drawing/2014/main" id="{0C8B637D-EF9A-1313-264C-379D6A585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274" y="4300670"/>
            <a:ext cx="2495003" cy="209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F0B58D-2D17-B93C-D192-F65D44AB6E32}"/>
              </a:ext>
            </a:extLst>
          </p:cNvPr>
          <p:cNvSpPr txBox="1"/>
          <p:nvPr/>
        </p:nvSpPr>
        <p:spPr>
          <a:xfrm>
            <a:off x="4990322" y="3861048"/>
            <a:ext cx="3311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FF0000"/>
                </a:solidFill>
              </a:rPr>
              <a:t>Ensure you label the clothes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>
            <a:extLst>
              <a:ext uri="{FF2B5EF4-FFF2-40B4-BE49-F238E27FC236}">
                <a16:creationId xmlns:a16="http://schemas.microsoft.com/office/drawing/2014/main" id="{49FF9493-EFCD-13C5-05D4-F91CDDD01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5" name="Rectangle 5">
            <a:extLst>
              <a:ext uri="{FF2B5EF4-FFF2-40B4-BE49-F238E27FC236}">
                <a16:creationId xmlns:a16="http://schemas.microsoft.com/office/drawing/2014/main" id="{BCDBD323-ADED-54DB-6D79-312ED5011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73363" y="3175"/>
            <a:ext cx="8351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u="sng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P.E Days and Kit </a:t>
            </a:r>
            <a:endParaRPr lang="en-GB" altLang="en-US" sz="2800" b="1" u="sng" dirty="0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916EF80-2376-FC75-0537-C3E247F6F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13" y="709613"/>
            <a:ext cx="3963987" cy="52445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latin typeface="Sassoon Penpals" panose="02000400000000000000" pitchFamily="2" charset="0"/>
              </a:rPr>
              <a:t>All children must wear the following as part of their P.E. kit on PE days: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 marL="285750" indent="-285750"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Plain white school T-shirt with logo or without</a:t>
            </a:r>
          </a:p>
          <a:p>
            <a:pPr marL="285750" indent="-285750"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Plain black shorts </a:t>
            </a:r>
          </a:p>
          <a:p>
            <a:pPr marL="285750" indent="-285750"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Track suit bottoms may be worn in the winter- they should be plain black </a:t>
            </a:r>
          </a:p>
          <a:p>
            <a:pPr marL="285750" indent="-285750"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Children need trainers and these should be checked for fit regularly</a:t>
            </a:r>
          </a:p>
          <a:p>
            <a:pPr marL="285750" indent="-285750">
              <a:defRPr/>
            </a:pPr>
            <a:endParaRPr lang="en-GB" altLang="en-US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1800" dirty="0"/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CE444280-EDB3-53F1-8E42-5DC9DDAB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795" y="0"/>
            <a:ext cx="714376" cy="70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">
            <a:extLst>
              <a:ext uri="{FF2B5EF4-FFF2-40B4-BE49-F238E27FC236}">
                <a16:creationId xmlns:a16="http://schemas.microsoft.com/office/drawing/2014/main" id="{8CB519B2-257E-710A-76B1-640C537B2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1"/>
          <a:stretch>
            <a:fillRect/>
          </a:stretch>
        </p:blipFill>
        <p:spPr bwMode="auto">
          <a:xfrm>
            <a:off x="3983116" y="264319"/>
            <a:ext cx="4716462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783532-82F9-8F92-E4B5-50EB297B69FF}"/>
              </a:ext>
            </a:extLst>
          </p:cNvPr>
          <p:cNvSpPr txBox="1"/>
          <p:nvPr/>
        </p:nvSpPr>
        <p:spPr>
          <a:xfrm>
            <a:off x="3131840" y="5317390"/>
            <a:ext cx="536408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en-US" sz="2400" dirty="0" err="1">
                <a:latin typeface="Sassoon Penpals" panose="02000400000000000000" pitchFamily="2" charset="0"/>
                <a:cs typeface="Arial"/>
              </a:rPr>
              <a:t>Ms</a:t>
            </a:r>
            <a:r>
              <a:rPr lang="en-US" altLang="en-US" sz="2400" dirty="0">
                <a:latin typeface="Sassoon Penpals" panose="02000400000000000000" pitchFamily="2" charset="0"/>
                <a:cs typeface="Arial"/>
              </a:rPr>
              <a:t> Kaler's class –Monday and Friday</a:t>
            </a:r>
          </a:p>
          <a:p>
            <a:pPr algn="ctr"/>
            <a:r>
              <a:rPr lang="en-US" altLang="en-US" sz="2400" dirty="0">
                <a:latin typeface="Sassoon Penpals" panose="02000400000000000000" pitchFamily="2" charset="0"/>
                <a:cs typeface="Arial"/>
              </a:rPr>
              <a:t>Ms. Ellington’s class </a:t>
            </a:r>
            <a:r>
              <a:rPr lang="en-US" altLang="en-US" sz="2400">
                <a:latin typeface="Sassoon Penpals" panose="02000400000000000000" pitchFamily="2" charset="0"/>
                <a:cs typeface="Arial"/>
              </a:rPr>
              <a:t>–Wednesday and </a:t>
            </a:r>
            <a:r>
              <a:rPr lang="en-US" altLang="en-US" sz="2400" dirty="0">
                <a:latin typeface="Sassoon Penpals" panose="02000400000000000000" pitchFamily="2" charset="0"/>
                <a:cs typeface="Arial"/>
              </a:rPr>
              <a:t>Friday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>
            <a:extLst>
              <a:ext uri="{FF2B5EF4-FFF2-40B4-BE49-F238E27FC236}">
                <a16:creationId xmlns:a16="http://schemas.microsoft.com/office/drawing/2014/main" id="{74A628AF-BBFB-9389-FC3F-8BE1350C7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49400" y="209550"/>
            <a:ext cx="8351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School Dinners - Being Healthy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7BFA79-85B8-E520-156B-5EDC2A92A0DD}"/>
              </a:ext>
            </a:extLst>
          </p:cNvPr>
          <p:cNvSpPr/>
          <p:nvPr/>
        </p:nvSpPr>
        <p:spPr>
          <a:xfrm>
            <a:off x="228600" y="1003300"/>
            <a:ext cx="862834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rgbClr val="7030A0"/>
                </a:solidFill>
                <a:latin typeface="Sassoon Penpals" panose="02000400000000000000" pitchFamily="2" charset="0"/>
                <a:cs typeface="+mn-cs"/>
              </a:rPr>
              <a:t>ALL PUPILS </a:t>
            </a:r>
            <a:r>
              <a:rPr lang="en-GB" sz="2400" dirty="0">
                <a:latin typeface="Sassoon Penpals" panose="02000400000000000000" pitchFamily="2" charset="0"/>
                <a:cs typeface="+mn-cs"/>
              </a:rPr>
              <a:t>are entailed to school meals. We encourage all parents to ensure their children take advantage of the </a:t>
            </a:r>
            <a:r>
              <a:rPr lang="en-GB" sz="2400" i="1" dirty="0">
                <a:solidFill>
                  <a:srgbClr val="7030A0"/>
                </a:solidFill>
                <a:latin typeface="Sassoon Penpals" panose="02000400000000000000" pitchFamily="2" charset="0"/>
                <a:cs typeface="+mn-cs"/>
              </a:rPr>
              <a:t>delicious hot meals cooked </a:t>
            </a:r>
            <a:r>
              <a:rPr lang="en-GB" sz="2400" dirty="0">
                <a:latin typeface="Sassoon Penpals" panose="02000400000000000000" pitchFamily="2" charset="0"/>
                <a:cs typeface="+mn-cs"/>
              </a:rPr>
              <a:t>on site.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Children who have a packed lunch </a:t>
            </a:r>
            <a:r>
              <a:rPr lang="en-GB" altLang="en-US" sz="2400" dirty="0">
                <a:latin typeface="Sassoon Penpals" panose="02000400000000000000" pitchFamily="2" charset="0"/>
              </a:rPr>
              <a:t>(Nut Free)</a:t>
            </a:r>
            <a:r>
              <a:rPr lang="en-GB" sz="2400" dirty="0">
                <a:latin typeface="Sassoon Penpals" panose="02000400000000000000" pitchFamily="2" charset="0"/>
                <a:cs typeface="+mn-cs"/>
              </a:rPr>
              <a:t>, must bring their lunch to school in a clearly named lunchbox.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6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We encourage healthy eating and therefore do not allow fizzy drinks or confectionery.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Children should have a balanced meal to include: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a savoury snack, such as a sandwich or pitta bread,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a piece of fruit or yogurt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a healthy drink such as fruit juice, milk or water.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4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latin typeface="Sassoon Penpals" panose="02000400000000000000" pitchFamily="2" charset="0"/>
                <a:cs typeface="+mn-cs"/>
              </a:rPr>
              <a:t>Please do not include nuts, nut products, glass bottles or glass containers.</a:t>
            </a:r>
            <a:endParaRPr lang="en-GB" sz="2000" dirty="0">
              <a:latin typeface="Sassoon Penpals" panose="02000400000000000000" pitchFamily="2" charset="0"/>
              <a:cs typeface="+mn-cs"/>
            </a:endParaRPr>
          </a:p>
        </p:txBody>
      </p:sp>
      <p:pic>
        <p:nvPicPr>
          <p:cNvPr id="23556" name="Picture 6">
            <a:extLst>
              <a:ext uri="{FF2B5EF4-FFF2-40B4-BE49-F238E27FC236}">
                <a16:creationId xmlns:a16="http://schemas.microsoft.com/office/drawing/2014/main" id="{859EB1DF-1846-E7FF-2517-1EEA8953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933056"/>
            <a:ext cx="17399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5">
            <a:extLst>
              <a:ext uri="{FF2B5EF4-FFF2-40B4-BE49-F238E27FC236}">
                <a16:creationId xmlns:a16="http://schemas.microsoft.com/office/drawing/2014/main" id="{EC9DA013-6A2D-BEA2-0033-7BDD8B0E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23558" name="Picture 6">
            <a:extLst>
              <a:ext uri="{FF2B5EF4-FFF2-40B4-BE49-F238E27FC236}">
                <a16:creationId xmlns:a16="http://schemas.microsoft.com/office/drawing/2014/main" id="{4200938B-B3DA-398C-85F4-189FDB925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818" y="209550"/>
            <a:ext cx="733346" cy="7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>
            <a:extLst>
              <a:ext uri="{FF2B5EF4-FFF2-40B4-BE49-F238E27FC236}">
                <a16:creationId xmlns:a16="http://schemas.microsoft.com/office/drawing/2014/main" id="{1190B5E2-85DF-29D9-A36F-9F847EE30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6010774C-F437-1713-4000-25AA76EDE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2" y="1138238"/>
            <a:ext cx="809359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</a:pPr>
            <a:r>
              <a:rPr lang="en-GB" altLang="en-US" sz="2400" dirty="0">
                <a:latin typeface="Sassoon Penpals" panose="02000400000000000000" pitchFamily="2" charset="0"/>
                <a:cs typeface="Calibri" panose="020F0502020204030204" pitchFamily="34" charset="0"/>
              </a:rPr>
              <a:t>All children should have a plastic/stainless steel water bottle to keep hydrated during the day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 b="1" u="sng" dirty="0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Children are encouraged to drink water throughout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the day.  They should have a </a:t>
            </a:r>
            <a:r>
              <a:rPr lang="en-GB" altLang="en-US" sz="2400" b="1" u="sng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sipper bottle </a:t>
            </a: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that is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labelled with their name and class.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 dirty="0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A sipper bottle will not leak if it tips over and this is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  <a:cs typeface="Calibri" panose="020F0502020204030204" pitchFamily="34" charset="0"/>
              </a:rPr>
              <a:t>important as bottles are on the children’s desks and this will prevent damage to books </a:t>
            </a: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and their work.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2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4580" name="Picture 2" descr="Tutti Fruiti Infuser Water Bottle">
            <a:extLst>
              <a:ext uri="{FF2B5EF4-FFF2-40B4-BE49-F238E27FC236}">
                <a16:creationId xmlns:a16="http://schemas.microsoft.com/office/drawing/2014/main" id="{F248E003-F6B1-EB15-805C-0AFD72FA1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221163"/>
            <a:ext cx="2316162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1">
            <a:extLst>
              <a:ext uri="{FF2B5EF4-FFF2-40B4-BE49-F238E27FC236}">
                <a16:creationId xmlns:a16="http://schemas.microsoft.com/office/drawing/2014/main" id="{BC8D2AC0-17E2-DECB-B72F-4EFD4E12D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396875"/>
            <a:ext cx="36782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Water Bottles - Being Healthy</a:t>
            </a:r>
            <a:endParaRPr lang="en-GB" altLang="en-US" sz="28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pic>
        <p:nvPicPr>
          <p:cNvPr id="24582" name="Picture 6">
            <a:extLst>
              <a:ext uri="{FF2B5EF4-FFF2-40B4-BE49-F238E27FC236}">
                <a16:creationId xmlns:a16="http://schemas.microsoft.com/office/drawing/2014/main" id="{C2371326-967A-A3B3-B72A-836CDCDC9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594" y="71841"/>
            <a:ext cx="1080120" cy="108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624A0545-3D0E-79B7-A34C-54C3BDFEA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4181"/>
            <a:ext cx="1161385" cy="98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3">
            <a:extLst>
              <a:ext uri="{FF2B5EF4-FFF2-40B4-BE49-F238E27FC236}">
                <a16:creationId xmlns:a16="http://schemas.microsoft.com/office/drawing/2014/main" id="{24ED589B-5F31-FD36-D40F-C7BF66C01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34" y="1780749"/>
            <a:ext cx="5688632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Times New Roman" panose="02020603050405020304" pitchFamily="18" charset="0"/>
              </a:rPr>
              <a:t>Harry Potter Experience- Cost  £</a:t>
            </a:r>
            <a:r>
              <a:rPr lang="en-GB" sz="2400" dirty="0">
                <a:solidFill>
                  <a:srgbClr val="000000"/>
                </a:solidFill>
                <a:latin typeface="Sassoon Penpals" panose="02000400000000000000" pitchFamily="2" charset="0"/>
                <a:ea typeface="Times New Roman" panose="02020603050405020304" pitchFamily="18" charset="0"/>
              </a:rPr>
              <a:t>30.</a:t>
            </a: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Times New Roman" panose="02020603050405020304" pitchFamily="18" charset="0"/>
              </a:rPr>
              <a:t>00 or £35 depending on venue </a:t>
            </a:r>
          </a:p>
          <a:p>
            <a:pPr>
              <a:spcBef>
                <a:spcPct val="0"/>
              </a:spcBef>
              <a:buNone/>
            </a:pP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</a:rPr>
              <a:t>Space Learning Dome- </a:t>
            </a: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Times New Roman" panose="02020603050405020304" pitchFamily="18" charset="0"/>
              </a:rPr>
              <a:t>Cost  £9.42</a:t>
            </a:r>
          </a:p>
          <a:p>
            <a:pPr>
              <a:spcBef>
                <a:spcPct val="0"/>
              </a:spcBef>
              <a:buNone/>
            </a:pP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</a:rPr>
              <a:t>Suffragettes workshop- </a:t>
            </a:r>
            <a:r>
              <a:rPr lang="en-GB" sz="24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Times New Roman" panose="02020603050405020304" pitchFamily="18" charset="0"/>
              </a:rPr>
              <a:t>Cost  £6.83</a:t>
            </a:r>
          </a:p>
          <a:p>
            <a:pPr>
              <a:spcBef>
                <a:spcPct val="0"/>
              </a:spcBef>
              <a:buNone/>
            </a:pPr>
            <a:endParaRPr lang="en-GB" sz="2400" dirty="0">
              <a:solidFill>
                <a:srgbClr val="000000"/>
              </a:solidFill>
              <a:latin typeface="Sassoon Penpals" panose="02000400000000000000" pitchFamily="2" charset="0"/>
              <a:ea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Times New Roman" panose="02020603050405020304" pitchFamily="18" charset="0"/>
              </a:rPr>
              <a:t>Camping – Free </a:t>
            </a:r>
          </a:p>
          <a:p>
            <a:pPr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</a:rPr>
              <a:t>Local Mosque visit </a:t>
            </a:r>
            <a:endParaRPr lang="en-GB" sz="2000" dirty="0">
              <a:solidFill>
                <a:srgbClr val="000000"/>
              </a:solidFill>
              <a:latin typeface="Sassoon Penpals" panose="02000400000000000000" pitchFamily="2" charset="0"/>
              <a:ea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</a:rPr>
              <a:t>MP Visit  </a:t>
            </a:r>
            <a:endParaRPr lang="en-GB" sz="2000" dirty="0">
              <a:solidFill>
                <a:srgbClr val="000000"/>
              </a:solidFill>
              <a:effectLst/>
              <a:latin typeface="Sassoon Penpals" panose="02000400000000000000" pitchFamily="2" charset="0"/>
              <a:ea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en-GB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en-GB" altLang="en-US" sz="2800" dirty="0">
              <a:solidFill>
                <a:srgbClr val="201F1E"/>
              </a:solidFill>
            </a:endParaRPr>
          </a:p>
        </p:txBody>
      </p:sp>
      <p:pic>
        <p:nvPicPr>
          <p:cNvPr id="24582" name="Picture 6" descr="Year 2 Residential Trip | News | Polam School">
            <a:extLst>
              <a:ext uri="{FF2B5EF4-FFF2-40B4-BE49-F238E27FC236}">
                <a16:creationId xmlns:a16="http://schemas.microsoft.com/office/drawing/2014/main" id="{EDD93D87-2A81-752A-1A30-708083899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895" y="5353580"/>
            <a:ext cx="1976665" cy="147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5">
            <a:extLst>
              <a:ext uri="{FF2B5EF4-FFF2-40B4-BE49-F238E27FC236}">
                <a16:creationId xmlns:a16="http://schemas.microsoft.com/office/drawing/2014/main" id="{2B87E5AE-51B7-1043-F172-95EC63B67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2494495" cy="129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arry Potter Tour – Vip Turismo Paris ...">
            <a:extLst>
              <a:ext uri="{FF2B5EF4-FFF2-40B4-BE49-F238E27FC236}">
                <a16:creationId xmlns:a16="http://schemas.microsoft.com/office/drawing/2014/main" id="{44A17A30-91E9-E239-596D-CAE839F2C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2437">
            <a:off x="6811993" y="1061818"/>
            <a:ext cx="1930895" cy="108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ffragettes and the British Museum ...">
            <a:extLst>
              <a:ext uri="{FF2B5EF4-FFF2-40B4-BE49-F238E27FC236}">
                <a16:creationId xmlns:a16="http://schemas.microsoft.com/office/drawing/2014/main" id="{4A4EBC2F-9324-5A79-5840-78A02CCF5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728" y="3373974"/>
            <a:ext cx="1384995" cy="138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DUCATION DOME | Fulldome Pro">
            <a:extLst>
              <a:ext uri="{FF2B5EF4-FFF2-40B4-BE49-F238E27FC236}">
                <a16:creationId xmlns:a16="http://schemas.microsoft.com/office/drawing/2014/main" id="{83B87EC7-39CE-8972-6E93-AC9139A74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1978">
            <a:off x="4482034" y="3326991"/>
            <a:ext cx="1935130" cy="128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8A2529-274E-401D-F6D3-301D1B2C6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0" y="255637"/>
            <a:ext cx="1524000" cy="1466850"/>
          </a:xfrm>
          <a:prstGeom prst="rect">
            <a:avLst/>
          </a:prstGeom>
        </p:spPr>
      </p:pic>
      <p:pic>
        <p:nvPicPr>
          <p:cNvPr id="1034" name="Picture 10" descr="Confronting Colonial Legacies In London ...">
            <a:extLst>
              <a:ext uri="{FF2B5EF4-FFF2-40B4-BE49-F238E27FC236}">
                <a16:creationId xmlns:a16="http://schemas.microsoft.com/office/drawing/2014/main" id="{04440592-7C4E-0B06-1C77-2BB8B868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7669">
            <a:off x="489073" y="5124220"/>
            <a:ext cx="2160240" cy="143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4841C4-2FA3-C0AB-D5E0-724281A142CE}"/>
              </a:ext>
            </a:extLst>
          </p:cNvPr>
          <p:cNvSpPr txBox="1"/>
          <p:nvPr/>
        </p:nvSpPr>
        <p:spPr>
          <a:xfrm>
            <a:off x="3146259" y="5353580"/>
            <a:ext cx="325309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400" dirty="0">
                <a:solidFill>
                  <a:schemeClr val="tx1"/>
                </a:solidFill>
                <a:latin typeface="Sassoon Penpals" panose="02000400000000000000" pitchFamily="2" charset="0"/>
              </a:rPr>
              <a:t>Cash cannot be used to pay for school trips/ Parents must pay through school comms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201C84-AD74-2882-9D84-1BCD563F59DA}"/>
              </a:ext>
            </a:extLst>
          </p:cNvPr>
          <p:cNvSpPr txBox="1"/>
          <p:nvPr/>
        </p:nvSpPr>
        <p:spPr>
          <a:xfrm>
            <a:off x="6537546" y="2513012"/>
            <a:ext cx="2255028" cy="25545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000" dirty="0">
                <a:solidFill>
                  <a:schemeClr val="tx1"/>
                </a:solidFill>
                <a:latin typeface="Sassoon Penpals" panose="02000400000000000000" pitchFamily="2" charset="0"/>
              </a:rPr>
              <a:t>If the cost of trips is not covered then they will have to be cancelled. The school cannot afford to cover trips. If you need help with a payment plan, please see the office in confidence. </a:t>
            </a:r>
            <a:endParaRPr lang="en-GB" altLang="en-US" sz="1600" dirty="0">
              <a:solidFill>
                <a:schemeClr val="tx1"/>
              </a:solidFill>
              <a:latin typeface="Sassoon Penpals" panose="020004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538D1D-5024-8052-D8A0-EE3D78BE143E}"/>
              </a:ext>
            </a:extLst>
          </p:cNvPr>
          <p:cNvSpPr txBox="1"/>
          <p:nvPr/>
        </p:nvSpPr>
        <p:spPr>
          <a:xfrm>
            <a:off x="395536" y="1159235"/>
            <a:ext cx="8136904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>
                <a:latin typeface="Sassoon Penpals" panose="02000400000000000000" pitchFamily="2" charset="0"/>
              </a:rPr>
              <a:t>Parent Safeguarding training will start at 9.00am on Monday 14</a:t>
            </a:r>
            <a:r>
              <a:rPr lang="en-GB" sz="2800" baseline="30000" dirty="0">
                <a:latin typeface="Sassoon Penpals" panose="02000400000000000000" pitchFamily="2" charset="0"/>
              </a:rPr>
              <a:t>th</a:t>
            </a:r>
            <a:r>
              <a:rPr lang="en-GB" sz="2800" dirty="0">
                <a:latin typeface="Sassoon Penpals" panose="02000400000000000000" pitchFamily="2" charset="0"/>
              </a:rPr>
              <a:t>  September, hosted in KS2 hall by the Deputy Head Teacher / Safeguarding Lead. </a:t>
            </a:r>
          </a:p>
          <a:p>
            <a:endParaRPr lang="en-GB" sz="2800" dirty="0">
              <a:latin typeface="Sassoon Penpals" panose="02000400000000000000" pitchFamily="2" charset="0"/>
            </a:endParaRPr>
          </a:p>
          <a:p>
            <a:r>
              <a:rPr lang="en-GB" sz="2800" dirty="0">
                <a:latin typeface="Sassoon Penpals" panose="02000400000000000000" pitchFamily="2" charset="0"/>
              </a:rPr>
              <a:t>Parents who have attended in the past are requested to attend again as a new list will be formulated for this academic year 26/27. </a:t>
            </a:r>
          </a:p>
          <a:p>
            <a:endParaRPr lang="en-GB" sz="2800" dirty="0">
              <a:latin typeface="Sassoon Penpals" panose="02000400000000000000" pitchFamily="2" charset="0"/>
            </a:endParaRPr>
          </a:p>
          <a:p>
            <a:r>
              <a:rPr lang="en-GB" sz="2800" dirty="0">
                <a:latin typeface="Sassoon Penpals" panose="02000400000000000000" pitchFamily="2" charset="0"/>
              </a:rPr>
              <a:t>Parents attending the training would be allowed to join teachers on trips , excursions or volunteer to help in school as the need arises.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A3103A5-2C42-A9A0-1159-CAD2E96AD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018" y="0"/>
            <a:ext cx="43117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u="sng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Parent </a:t>
            </a:r>
            <a:r>
              <a:rPr lang="en-GB" sz="2800" u="sng" dirty="0">
                <a:latin typeface="+mn-lt"/>
              </a:rPr>
              <a:t>Safeguarding training</a:t>
            </a:r>
            <a:endParaRPr lang="en-GB" altLang="en-US" sz="2800" b="1" u="sng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A4851D8-930D-5D5C-EEDE-43B223816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85903"/>
            <a:ext cx="1054458" cy="105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A91784-4A20-F6C4-6AFD-7B008953A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56792" y="6165304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 dirty="0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916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>
            <a:extLst>
              <a:ext uri="{FF2B5EF4-FFF2-40B4-BE49-F238E27FC236}">
                <a16:creationId xmlns:a16="http://schemas.microsoft.com/office/drawing/2014/main" id="{4F87211D-0CF9-C189-98BD-5C9F76821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63513"/>
            <a:ext cx="38266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u="sng" dirty="0">
                <a:solidFill>
                  <a:schemeClr val="tx1"/>
                </a:solidFill>
                <a:latin typeface="Sassoon Penpals" panose="02000400000000000000" pitchFamily="2" charset="0"/>
              </a:rPr>
              <a:t>Optional Tests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DB9A88CF-D9B4-AC8E-93F6-FF9E8E00D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22532" name="Picture 7">
            <a:extLst>
              <a:ext uri="{FF2B5EF4-FFF2-40B4-BE49-F238E27FC236}">
                <a16:creationId xmlns:a16="http://schemas.microsoft.com/office/drawing/2014/main" id="{28E91E2C-681F-E91E-135B-9A87664AC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9797C33-603F-6A8F-3600-660011DCE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28832"/>
              </p:ext>
            </p:extLst>
          </p:nvPr>
        </p:nvGraphicFramePr>
        <p:xfrm>
          <a:off x="253199" y="3045591"/>
          <a:ext cx="7139012" cy="2944368"/>
        </p:xfrm>
        <a:graphic>
          <a:graphicData uri="http://schemas.openxmlformats.org/drawingml/2006/table">
            <a:tbl>
              <a:tblPr/>
              <a:tblGrid>
                <a:gridCol w="2162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6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5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Monday 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SPAG (Spelling, Punctuation and Grammar)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1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Tuesday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Reading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2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Wednesday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Mathematics Arithmetic   Paper 1 and Reasoning 2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0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Thursday 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Mathematics </a:t>
                      </a:r>
                      <a:r>
                        <a:rPr kumimoji="0" lang="en-GB" altLang="en-US" sz="2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Reasoning </a:t>
                      </a:r>
                      <a:r>
                        <a:rPr kumimoji="0" lang="en-GB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assoon Penpals" panose="02000400000000000000" pitchFamily="2" charset="0"/>
                          <a:ea typeface="Arial" charset="0"/>
                          <a:cs typeface="Arial" charset="0"/>
                        </a:rPr>
                        <a:t>Paper 3</a:t>
                      </a:r>
                    </a:p>
                  </a:txBody>
                  <a:tcPr marL="68585" marR="6858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50" name="TextBox 2">
            <a:extLst>
              <a:ext uri="{FF2B5EF4-FFF2-40B4-BE49-F238E27FC236}">
                <a16:creationId xmlns:a16="http://schemas.microsoft.com/office/drawing/2014/main" id="{A0622DC6-0D13-454C-DA88-FB52ABD52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020763"/>
            <a:ext cx="770413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Usually in May after the year 6 SATs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  <a:latin typeface="Sassoon Penpals" panose="02000400000000000000" pitchFamily="2" charset="0"/>
              </a:rPr>
              <a:t>Timings of tests may change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87F92697-B88F-AED3-8C16-1591EC6E0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8" y="836613"/>
            <a:ext cx="70580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u="sng">
                <a:solidFill>
                  <a:schemeClr val="tx1"/>
                </a:solidFill>
                <a:latin typeface="Sassoon Penpals" panose="02000400000000000000" pitchFamily="2" charset="0"/>
              </a:rPr>
              <a:t>If you have a problem or concern: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1. Make an appointment with your child’s class teacher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2. If your issue remains unresolved make an appointment at the office to talk to the phase leader-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b="1" u="sng">
                <a:solidFill>
                  <a:schemeClr val="tx1"/>
                </a:solidFill>
                <a:latin typeface="Sassoon Penpals" panose="02000400000000000000" pitchFamily="2" charset="0"/>
              </a:rPr>
              <a:t>Please make appointments via the office for other concerns: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b="1" u="sng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For SEN issues contact (SENCO)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For safeguarding issues contact: Mrs Cornelius. </a:t>
            </a:r>
            <a:endParaRPr lang="en-GB" altLang="en-US" sz="2000">
              <a:solidFill>
                <a:schemeClr val="tx1"/>
              </a:solidFill>
              <a:latin typeface="Sassoon Penpals" panose="02000400000000000000" pitchFamily="2" charset="0"/>
            </a:endParaRPr>
          </a:p>
        </p:txBody>
      </p:sp>
      <p:sp>
        <p:nvSpPr>
          <p:cNvPr id="28675" name="Rectangle 5">
            <a:extLst>
              <a:ext uri="{FF2B5EF4-FFF2-40B4-BE49-F238E27FC236}">
                <a16:creationId xmlns:a16="http://schemas.microsoft.com/office/drawing/2014/main" id="{85BDC0A0-1314-0CA3-0F9B-2FF80FE6B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97100" y="115888"/>
            <a:ext cx="8351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Concerns and Queries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0CE63DD6-FE36-88BE-B86F-E8D92A4CA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362782E0-19F4-3093-C324-6DD82D29A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1E07AB-51E0-222E-27B1-5AA936AA8F9C}"/>
              </a:ext>
            </a:extLst>
          </p:cNvPr>
          <p:cNvSpPr txBox="1"/>
          <p:nvPr/>
        </p:nvSpPr>
        <p:spPr>
          <a:xfrm>
            <a:off x="220662" y="1074738"/>
            <a:ext cx="881583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🌟 </a:t>
            </a:r>
            <a:r>
              <a:rPr lang="en-GB" sz="2400" b="1" dirty="0">
                <a:latin typeface="Sassoon Penpals" panose="02000400000000000000" pitchFamily="2" charset="0"/>
              </a:rPr>
              <a:t>Why do we need Class Reps?</a:t>
            </a:r>
          </a:p>
          <a:p>
            <a:pPr>
              <a:defRPr/>
            </a:pPr>
            <a:r>
              <a:rPr lang="en-GB" sz="2400" dirty="0">
                <a:latin typeface="Sassoon Penpals" panose="02000400000000000000" pitchFamily="2" charset="0"/>
              </a:rPr>
              <a:t>Class Reps can help make communication between families and the school easier. </a:t>
            </a:r>
          </a:p>
          <a:p>
            <a:pPr>
              <a:defRPr/>
            </a:pPr>
            <a:r>
              <a:rPr lang="en-GB" sz="2400" dirty="0">
                <a:latin typeface="Sassoon Penpals" panose="02000400000000000000" pitchFamily="2" charset="0"/>
              </a:rPr>
              <a:t>They can: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📢 </a:t>
            </a:r>
            <a:r>
              <a:rPr lang="en-GB" sz="2400" b="1" dirty="0">
                <a:latin typeface="Sassoon Penpals" panose="02000400000000000000" pitchFamily="2" charset="0"/>
              </a:rPr>
              <a:t>Share information</a:t>
            </a:r>
            <a:r>
              <a:rPr lang="en-GB" sz="2400" dirty="0">
                <a:latin typeface="Sassoon Penpals" panose="02000400000000000000" pitchFamily="2" charset="0"/>
              </a:rPr>
              <a:t> — pass on useful reminders, dates and announcements from the school or class teacher.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💬 </a:t>
            </a:r>
            <a:r>
              <a:rPr lang="en-GB" sz="2400" b="1" dirty="0">
                <a:latin typeface="Sassoon Penpals" panose="02000400000000000000" pitchFamily="2" charset="0"/>
              </a:rPr>
              <a:t>Help parents communicate</a:t>
            </a:r>
            <a:r>
              <a:rPr lang="en-GB" sz="2400" dirty="0">
                <a:latin typeface="Sassoon Penpals" panose="02000400000000000000" pitchFamily="2" charset="0"/>
              </a:rPr>
              <a:t> — give parents/carers a friendly point of contact if they have general questions or suggestions.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🤝 </a:t>
            </a:r>
            <a:r>
              <a:rPr lang="en-GB" sz="2400" b="1" dirty="0">
                <a:latin typeface="Sassoon Penpals" panose="02000400000000000000" pitchFamily="2" charset="0"/>
              </a:rPr>
              <a:t>Build a stronger class community</a:t>
            </a:r>
            <a:r>
              <a:rPr lang="en-GB" sz="2400" dirty="0">
                <a:latin typeface="Sassoon Penpals" panose="02000400000000000000" pitchFamily="2" charset="0"/>
              </a:rPr>
              <a:t> — help families get to know one another and feel more connected.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💡 </a:t>
            </a:r>
            <a:r>
              <a:rPr lang="en-GB" sz="2400" b="1" dirty="0">
                <a:latin typeface="Sassoon Penpals" panose="02000400000000000000" pitchFamily="2" charset="0"/>
              </a:rPr>
              <a:t>Collect ideas and feedback</a:t>
            </a:r>
            <a:r>
              <a:rPr lang="en-GB" sz="2400" dirty="0">
                <a:latin typeface="Sassoon Penpals" panose="02000400000000000000" pitchFamily="2" charset="0"/>
              </a:rPr>
              <a:t> — bring constructive suggestions from parents to the appropriate person at school.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🎉 </a:t>
            </a:r>
            <a:r>
              <a:rPr lang="en-GB" sz="2400" b="1" dirty="0">
                <a:latin typeface="Sassoon Penpals" panose="02000400000000000000" pitchFamily="2" charset="0"/>
              </a:rPr>
              <a:t>Support class activities</a:t>
            </a:r>
            <a:r>
              <a:rPr lang="en-GB" sz="2400" dirty="0">
                <a:latin typeface="Sassoon Penpals" panose="02000400000000000000" pitchFamily="2" charset="0"/>
              </a:rPr>
              <a:t> — where appropriate, help organise social activities or support school events.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🌈 </a:t>
            </a:r>
            <a:r>
              <a:rPr lang="en-GB" sz="2400" b="1" dirty="0">
                <a:latin typeface="Sassoon Penpals" panose="02000400000000000000" pitchFamily="2" charset="0"/>
              </a:rPr>
              <a:t>Make new families feel welcome</a:t>
            </a:r>
            <a:r>
              <a:rPr lang="en-GB" sz="2400" dirty="0">
                <a:latin typeface="Sassoon Penpals" panose="02000400000000000000" pitchFamily="2" charset="0"/>
              </a:rPr>
              <a:t> — particularly families who have recently joined the school. </a:t>
            </a:r>
          </a:p>
        </p:txBody>
      </p:sp>
      <p:sp>
        <p:nvSpPr>
          <p:cNvPr id="30723" name="Rectangle 5">
            <a:extLst>
              <a:ext uri="{FF2B5EF4-FFF2-40B4-BE49-F238E27FC236}">
                <a16:creationId xmlns:a16="http://schemas.microsoft.com/office/drawing/2014/main" id="{F86442FE-E98D-DF56-D66B-2E8763113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33375"/>
            <a:ext cx="684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u="sng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C</a:t>
            </a:r>
            <a:r>
              <a:rPr lang="en-GB" altLang="en-US" sz="3600" u="sng" dirty="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lass reps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C47FD9-51B8-6B94-B28A-957ED7861A75}"/>
              </a:ext>
            </a:extLst>
          </p:cNvPr>
          <p:cNvSpPr txBox="1"/>
          <p:nvPr/>
        </p:nvSpPr>
        <p:spPr>
          <a:xfrm>
            <a:off x="288925" y="336550"/>
            <a:ext cx="8856663" cy="6800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The Class Rep will:</a:t>
            </a:r>
            <a:endParaRPr lang="en-GB" sz="2000" dirty="0">
              <a:latin typeface="Sassoon Penpals" panose="02000400000000000000" pitchFamily="2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Create or join the agreed parent/carer communication group.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Share information provided by the school or PTA/Friends of the School.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Encourage parents to take part in school activities and community events.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Listen to general suggestions or ideas from parents.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Pass appropriate feedback to the teacher, PTA or school.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Help welcome new parents and families to the class.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Work alongside other Class Reps to share ideas and organise occasional activities. </a:t>
            </a:r>
          </a:p>
          <a:p>
            <a:pPr>
              <a:defRPr/>
            </a:pPr>
            <a:endParaRPr lang="en-GB" sz="2000" b="1" dirty="0">
              <a:latin typeface="Sassoon Penpals" panose="02000400000000000000" pitchFamily="2" charset="0"/>
            </a:endParaRPr>
          </a:p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What isn't the Class Rep's role?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This is important so that parents understand the role isn't a burden.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A Class Rep </a:t>
            </a:r>
            <a:r>
              <a:rPr lang="en-GB" sz="2000" b="1" dirty="0">
                <a:latin typeface="Sassoon Penpals" panose="02000400000000000000" pitchFamily="2" charset="0"/>
              </a:rPr>
              <a:t>wouldn't be expected to</a:t>
            </a:r>
            <a:r>
              <a:rPr lang="en-GB" sz="2000" dirty="0">
                <a:latin typeface="Sassoon Penpals" panose="02000400000000000000" pitchFamily="2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Deal with complaints about individual children, teachers or staff.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Discuss confidential or sensitive matters.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Act as a spokesperson in disputes.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Answer questions about school policies or decisions on behalf of the school.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Be available 24/7.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Organise lots of events or spend their own money. 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For individual concerns, parents should continue to contact the </a:t>
            </a:r>
            <a:r>
              <a:rPr lang="en-GB" sz="2000" b="1" dirty="0">
                <a:latin typeface="Sassoon Penpals" panose="02000400000000000000" pitchFamily="2" charset="0"/>
              </a:rPr>
              <a:t>school or teacher through the normal channels</a:t>
            </a:r>
            <a:r>
              <a:rPr lang="en-GB" sz="2000" dirty="0">
                <a:latin typeface="Sassoon Penpals" panose="02000400000000000000" pitchFamily="2" charset="0"/>
              </a:rPr>
              <a:t>.</a:t>
            </a:r>
          </a:p>
          <a:p>
            <a:pPr>
              <a:defRPr/>
            </a:pPr>
            <a:endParaRPr lang="en-GB" sz="2000" dirty="0">
              <a:latin typeface="Sassoon Penpals" panose="02000400000000000000" pitchFamily="2" charset="0"/>
            </a:endParaRP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A38DAF-C23C-EEC7-4131-BC6DE596BCD2}"/>
              </a:ext>
            </a:extLst>
          </p:cNvPr>
          <p:cNvSpPr txBox="1"/>
          <p:nvPr/>
        </p:nvSpPr>
        <p:spPr>
          <a:xfrm>
            <a:off x="250825" y="908050"/>
            <a:ext cx="8066088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latin typeface="Sassoon Penpals" panose="02000400000000000000" pitchFamily="2" charset="0"/>
              </a:rPr>
              <a:t>What are the benefits?</a:t>
            </a:r>
          </a:p>
          <a:p>
            <a:pPr>
              <a:defRPr/>
            </a:pPr>
            <a:r>
              <a:rPr lang="en-GB" sz="2400" dirty="0">
                <a:latin typeface="Sassoon Penpals" panose="02000400000000000000" pitchFamily="2" charset="0"/>
              </a:rPr>
              <a:t>Being a Class Rep can be a great way to: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Meet other parents and make new friends.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Become more involved in your child's school community.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Help create a welcoming and supportive environment.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Have a constructive way to share ideas and feedback.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Help parents who may otherwise feel disconnected from school life.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Develop useful communication, organisation and teamwork skills.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Sassoon Penpals" panose="02000400000000000000" pitchFamily="2" charset="0"/>
              </a:rPr>
              <a:t>Make a positive difference to the experience of children and families.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dirty="0">
              <a:latin typeface="Sassoon Penpals" panose="02000400000000000000" pitchFamily="2" charset="0"/>
            </a:endParaRPr>
          </a:p>
          <a:p>
            <a:pPr algn="ctr">
              <a:defRPr/>
            </a:pPr>
            <a:r>
              <a:rPr lang="en-GB" sz="3200" b="1" dirty="0">
                <a:latin typeface="Sassoon Penpals" panose="02000400000000000000" pitchFamily="2" charset="0"/>
              </a:rPr>
              <a:t>Please see Mrs Cornelius at the end of this meeting.</a:t>
            </a:r>
            <a:endParaRPr lang="en-GB" sz="2800" b="1" dirty="0">
              <a:latin typeface="Sassoon Penpals" panose="02000400000000000000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29526748-7E32-DC09-2DEC-5E7E69911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97784"/>
            <a:ext cx="8424614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GB" altLang="en-US" sz="2400" dirty="0">
                <a:latin typeface="Sassoon Penpals" panose="02000400000000000000" pitchFamily="2" charset="0"/>
              </a:rPr>
              <a:t>Any school events and activities will be on ClassDojo, so please ensure that you are checking updates and messages.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>
                <a:latin typeface="Sassoon Penpals" panose="02000400000000000000" pitchFamily="2" charset="0"/>
              </a:rPr>
              <a:t>Teachers may message parents/carers if they too have any concerns.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>
                <a:latin typeface="Sassoon Penpals" panose="02000400000000000000" pitchFamily="2" charset="0"/>
              </a:rPr>
              <a:t>In order to speak to/contact the teacher, please send them a message on ClassDojo with your concerns. 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>
                <a:latin typeface="Sassoon Penpals" panose="02000400000000000000" pitchFamily="2" charset="0"/>
              </a:rPr>
              <a:t>If you have not already signed up, please tell your children to tell their teacher, who will provide you with the details on how to join.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u="sng" dirty="0">
              <a:solidFill>
                <a:srgbClr val="FF0000"/>
              </a:solidFill>
            </a:endParaRPr>
          </a:p>
        </p:txBody>
      </p:sp>
      <p:pic>
        <p:nvPicPr>
          <p:cNvPr id="25603" name="Picture 2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56C8B3E7-FAE8-2EF4-701C-7485A3133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9">
            <a:extLst>
              <a:ext uri="{FF2B5EF4-FFF2-40B4-BE49-F238E27FC236}">
                <a16:creationId xmlns:a16="http://schemas.microsoft.com/office/drawing/2014/main" id="{48993DB3-4A83-A14C-E2E8-916DE49B2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0350"/>
            <a:ext cx="6769100" cy="52322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u="sng" dirty="0">
                <a:latin typeface="Sassoon Penpals" panose="02000400000000000000" pitchFamily="2" charset="0"/>
              </a:rPr>
              <a:t>Communication with teachers</a:t>
            </a:r>
            <a:endParaRPr lang="en-GB" altLang="en-US" sz="1800" u="sng" dirty="0">
              <a:latin typeface="Sassoon Penpals" panose="02000400000000000000" pitchFamily="2" charset="0"/>
            </a:endParaRPr>
          </a:p>
        </p:txBody>
      </p:sp>
      <p:sp>
        <p:nvSpPr>
          <p:cNvPr id="25606" name="TextBox 9">
            <a:extLst>
              <a:ext uri="{FF2B5EF4-FFF2-40B4-BE49-F238E27FC236}">
                <a16:creationId xmlns:a16="http://schemas.microsoft.com/office/drawing/2014/main" id="{5AC44A23-6FFA-B502-D20C-E2A1FDA7C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766653"/>
            <a:ext cx="87129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N.B. Teachers will not reply after 5pm or weekends unless in an emergency.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9E06A2-C08C-B262-29BD-F272103E8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304" y="4509120"/>
            <a:ext cx="2709609" cy="9520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>
            <a:extLst>
              <a:ext uri="{FF2B5EF4-FFF2-40B4-BE49-F238E27FC236}">
                <a16:creationId xmlns:a16="http://schemas.microsoft.com/office/drawing/2014/main" id="{06F4FB2E-E99E-7471-D40A-9B66294B7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54EBE50-1BE3-1658-AA37-A921BC95D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34938"/>
            <a:ext cx="8818563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5">
            <a:extLst>
              <a:ext uri="{FF2B5EF4-FFF2-40B4-BE49-F238E27FC236}">
                <a16:creationId xmlns:a16="http://schemas.microsoft.com/office/drawing/2014/main" id="{E72CD243-8680-A762-4AFF-BC781CC3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3378200"/>
            <a:ext cx="8818563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4">
            <a:extLst>
              <a:ext uri="{FF2B5EF4-FFF2-40B4-BE49-F238E27FC236}">
                <a16:creationId xmlns:a16="http://schemas.microsoft.com/office/drawing/2014/main" id="{057BACB5-0FD3-F6D1-02EA-00E98E505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781050"/>
            <a:ext cx="7488237" cy="203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7030A0"/>
                </a:solidFill>
                <a:latin typeface="Sassoon Penpals" panose="02000400000000000000" pitchFamily="2" charset="0"/>
              </a:rPr>
              <a:t>Before you leave, please sign our Home school agreement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solidFill>
                  <a:srgbClr val="7030A0"/>
                </a:solidFill>
                <a:latin typeface="Sassoon Penpals" panose="02000400000000000000" pitchFamily="2" charset="0"/>
              </a:rPr>
              <a:t>(content has not changed, just more visual)</a:t>
            </a:r>
            <a:endParaRPr lang="en-US" altLang="en-US" sz="4800">
              <a:solidFill>
                <a:srgbClr val="7030A0"/>
              </a:solidFill>
              <a:latin typeface="Sassoon Penpals" panose="02000400000000000000" pitchFamily="2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9fcb0d-ab5a-4b49-9ac0-a455807816d4">
      <Terms xmlns="http://schemas.microsoft.com/office/infopath/2007/PartnerControls"/>
    </lcf76f155ced4ddcb4097134ff3c332f>
    <TaxCatchAll xmlns="ec410af6-52d6-4d8d-9d8d-3aa471fbe34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50EF4EFCE69848B064E95F1E6D43A8" ma:contentTypeVersion="16" ma:contentTypeDescription="Create a new document." ma:contentTypeScope="" ma:versionID="2411ae2513c5d0544c9c95006da3075f">
  <xsd:schema xmlns:xsd="http://www.w3.org/2001/XMLSchema" xmlns:xs="http://www.w3.org/2001/XMLSchema" xmlns:p="http://schemas.microsoft.com/office/2006/metadata/properties" xmlns:ns2="659fcb0d-ab5a-4b49-9ac0-a455807816d4" xmlns:ns3="ec410af6-52d6-4d8d-9d8d-3aa471fbe348" targetNamespace="http://schemas.microsoft.com/office/2006/metadata/properties" ma:root="true" ma:fieldsID="720d7ec03ae260e41c2576023220a0a7" ns2:_="" ns3:_="">
    <xsd:import namespace="659fcb0d-ab5a-4b49-9ac0-a455807816d4"/>
    <xsd:import namespace="ec410af6-52d6-4d8d-9d8d-3aa471fbe3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fcb0d-ab5a-4b49-9ac0-a455807816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99a9fe-f685-4a19-8228-eeafea20af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410af6-52d6-4d8d-9d8d-3aa471fbe34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66b7d68-a147-4671-ad70-701c24a74e1c}" ma:internalName="TaxCatchAll" ma:showField="CatchAllData" ma:web="ec410af6-52d6-4d8d-9d8d-3aa471fbe3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249BAC-15B9-4694-A073-05CD6AF76117}">
  <ds:schemaRefs>
    <ds:schemaRef ds:uri="http://schemas.microsoft.com/office/2006/metadata/properties"/>
    <ds:schemaRef ds:uri="http://schemas.microsoft.com/office/infopath/2007/PartnerControls"/>
    <ds:schemaRef ds:uri="659fcb0d-ab5a-4b49-9ac0-a455807816d4"/>
    <ds:schemaRef ds:uri="ec410af6-52d6-4d8d-9d8d-3aa471fbe348"/>
  </ds:schemaRefs>
</ds:datastoreItem>
</file>

<file path=customXml/itemProps2.xml><?xml version="1.0" encoding="utf-8"?>
<ds:datastoreItem xmlns:ds="http://schemas.openxmlformats.org/officeDocument/2006/customXml" ds:itemID="{658BDE6B-5A6A-47CD-8D4F-0598B86A82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F9AF90-1FC7-4EDB-8CD3-25A80212E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9fcb0d-ab5a-4b49-9ac0-a455807816d4"/>
    <ds:schemaRef ds:uri="ec410af6-52d6-4d8d-9d8d-3aa471fbe3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2106</Words>
  <Application>Microsoft Office PowerPoint</Application>
  <PresentationFormat>On-screen Show (4:3)</PresentationFormat>
  <Paragraphs>276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MS PGothic</vt:lpstr>
      <vt:lpstr>Arial</vt:lpstr>
      <vt:lpstr>Brush Script MT</vt:lpstr>
      <vt:lpstr>Calibri</vt:lpstr>
      <vt:lpstr>Sassoon Penpals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Gifford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Geraldine Valentin</dc:creator>
  <cp:lastModifiedBy>Pinder</cp:lastModifiedBy>
  <cp:revision>274</cp:revision>
  <cp:lastPrinted>2021-09-15T18:19:00Z</cp:lastPrinted>
  <dcterms:created xsi:type="dcterms:W3CDTF">2018-09-04T09:41:16Z</dcterms:created>
  <dcterms:modified xsi:type="dcterms:W3CDTF">2026-09-13T14:20:43Z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0x010100B150EF4EFCE69848B064E95F1E6D43A8</vt:lpwstr>
  </property>
</Properties>
</file>