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</p:sldMasterIdLst>
  <p:notesMasterIdLst>
    <p:notesMasterId r:id="rId38"/>
  </p:notesMasterIdLst>
  <p:handoutMasterIdLst>
    <p:handoutMasterId r:id="rId39"/>
  </p:handoutMasterIdLst>
  <p:sldIdLst>
    <p:sldId id="304" r:id="rId4"/>
    <p:sldId id="256" r:id="rId5"/>
    <p:sldId id="301" r:id="rId6"/>
    <p:sldId id="257" r:id="rId7"/>
    <p:sldId id="279" r:id="rId8"/>
    <p:sldId id="282" r:id="rId9"/>
    <p:sldId id="308" r:id="rId10"/>
    <p:sldId id="295" r:id="rId11"/>
    <p:sldId id="306" r:id="rId12"/>
    <p:sldId id="297" r:id="rId13"/>
    <p:sldId id="309" r:id="rId14"/>
    <p:sldId id="269" r:id="rId15"/>
    <p:sldId id="289" r:id="rId16"/>
    <p:sldId id="291" r:id="rId17"/>
    <p:sldId id="307" r:id="rId18"/>
    <p:sldId id="310" r:id="rId19"/>
    <p:sldId id="299" r:id="rId20"/>
    <p:sldId id="292" r:id="rId21"/>
    <p:sldId id="302" r:id="rId22"/>
    <p:sldId id="272" r:id="rId23"/>
    <p:sldId id="270" r:id="rId24"/>
    <p:sldId id="275" r:id="rId25"/>
    <p:sldId id="303" r:id="rId26"/>
    <p:sldId id="259" r:id="rId27"/>
    <p:sldId id="287" r:id="rId28"/>
    <p:sldId id="288" r:id="rId29"/>
    <p:sldId id="262" r:id="rId30"/>
    <p:sldId id="276" r:id="rId31"/>
    <p:sldId id="271" r:id="rId32"/>
    <p:sldId id="311" r:id="rId33"/>
    <p:sldId id="312" r:id="rId34"/>
    <p:sldId id="313" r:id="rId35"/>
    <p:sldId id="314" r:id="rId36"/>
    <p:sldId id="283" r:id="rId37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1" autoAdjust="0"/>
    <p:restoredTop sz="86457" autoAdjust="0"/>
  </p:normalViewPr>
  <p:slideViewPr>
    <p:cSldViewPr>
      <p:cViewPr varScale="1">
        <p:scale>
          <a:sx n="91" d="100"/>
          <a:sy n="91" d="100"/>
        </p:scale>
        <p:origin x="211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D22640-BE8A-8FE7-463D-EB5729CA93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083518-5AE8-C78B-E99F-C8FD5E3CD3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37A44313-DBC8-46FE-8A81-8DCC9B0EA7E4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3CF69-E0A5-D3A4-8A94-A08F89FA56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6CFF7-3DE7-EB59-58D1-731D8709EF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3175AC-7CB7-49D7-B701-AA0FB39421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83F3D6-F100-D52E-B0FF-01DBDB7069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D06EC9-2BE2-3668-AE81-02F8B02D0F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6C236647-43E3-44F1-ABA7-60B1969FA1B3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32569A1-8C9A-517C-B5BC-626AFE6664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192727B-1F5B-C74A-35A0-A15C598EC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A4A93-5E25-892D-19FC-3086974FCE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6D74A-D8B0-0B3A-C284-5DBE9EF3E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B6969B6-86B7-4563-8078-7E16284D215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969B6-86B7-4563-8078-7E16284D215C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0971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C676AB50-85F8-1CCA-6630-8FD1875CD3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1F1CA3E1-8355-26EE-A418-2C7DE43548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 dirty="0"/>
              <a:t>JM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62887D6-89E8-5EC9-A8A2-83EA2C885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D0D6704-AA39-4E5D-B57C-9C8B8D6341C1}" type="slidenum">
              <a:rPr lang="en-GB" altLang="en-US"/>
              <a:pPr/>
              <a:t>20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CA504241-DDC2-0667-9834-CA3818A552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AD1964C-078C-73BC-3877-6167EA84F8C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6C76A039-15C9-A944-47E5-26465E015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6701AFA8-0EFE-497A-BB59-FA58FA173770}" type="slidenum">
              <a:rPr lang="en-GB" altLang="en-US"/>
              <a:pPr/>
              <a:t>24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6969B6-86B7-4563-8078-7E16284D215C}" type="slidenum">
              <a:rPr lang="en-GB" altLang="en-US" smtClean="0"/>
              <a:pPr/>
              <a:t>34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789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CE6C5-719E-75F0-03D9-66354719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2C81E-134C-46B9-B7C3-386A429D4D56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AF19A-FADB-F90B-D228-93B66D8E3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9A0B2-C089-465F-1B0C-FA3F3F64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AD367-F718-4C20-AFC1-A4A3825C3B2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516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B57DC-55DF-E9AD-DDA9-36E328D52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E8359-DE4E-4F5A-A665-AD98F200BB72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51954-94D4-F4A9-C995-3D22A61BE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CCEFF-ACD7-9F6B-B454-23646A50F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D3271-D85D-4204-80AC-5E728EBB3BE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5244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CA838-99F3-E2E7-B59B-4C2F2D0A1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CBA3E-057B-4E2F-A692-C635810F9523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3EA4C-A516-0DF6-4868-1AF19D1F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C11EA-970E-CB20-F1C4-C2F9846A8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B347F-AC7F-49F2-BE4F-958DB289391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070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4401B2-2D84-EECD-A710-85867C26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C9C18-70DD-4D28-A442-3059BCDC8653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4B1110-A33D-6CE0-5E83-95D5F730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52A6F2-5CEE-BDB6-3AA2-B1DD7DC0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BD743-504F-4E63-9CEC-3C00CCE315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8687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B80D8DD-8224-1789-C384-4FF47951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90103-7E99-4AE8-AB37-5FC2C276543A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4010405-AEBC-84A8-A643-B9D8808C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4373984-0C0B-AEE8-22CE-016D006C8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6054FB-4E38-4DAC-A42F-EAF302A29EF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6757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117-4895-0DB8-CD85-C02E15339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77833-190B-4567-AB92-FF3BB4E95372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24530DF-CE2E-A7AD-C28E-941F9288B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55F01D7-E260-5049-DEDA-30E04D94E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829D43-FEC9-40D8-AA99-4BE534DB6EE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84512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947AC91-8B76-A110-3B73-2C9FA3B0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FB7D3-EDCE-4A31-A31A-B721E728E72F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B5AB302-E85B-2E71-C067-358B2C08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6F8DC03-36AD-AC17-B89C-16880A944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22E3C-3498-4ACA-9568-2BDF2FC57C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5651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7368B98-C479-5ECC-423C-555950038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5CBA7-E423-4E29-8D7D-8D3B8E3F8B8D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27917E3-9012-3625-EA2D-01B047F9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C22120-09FB-F3B9-8C16-CB446963C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BB82E9-5FC5-49BC-914D-26C35D15AE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39276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894499-144B-935A-44B2-3B70A97F9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4ACE-FA05-44B6-87DE-3D47B5620F7E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C02B658-170E-C120-9372-5B3A5535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80B7500-F71B-36FD-96D1-7B6AB7B0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FBA18-A7C1-40DD-9096-0E8F21B790D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0492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D5242-A996-1B17-66B0-668ACDCF2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2DE6F-78D0-441D-99CA-7752CEFD1567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D0CB8-0C52-6150-243B-91FA4693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E203F-C1FD-6EC4-86DF-777FD6436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308E6-C1DF-467A-AC61-CFF54DCA36B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7133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15103-1710-E146-B02B-0B7D5DBEB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4BA1E-DCE8-400D-88BE-17A611A9D785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D2C3B-9583-E13B-86D8-D7888930B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64C92-6AD8-56E7-A2B0-F329CF886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8C01F-BDB0-44BE-BF3B-947120D569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962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2CAED3D-CD5A-2A20-A1A3-44CF9193A5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C22B3CE-F0CF-B0E7-51F2-AA4136D9DF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C4351-3785-CBD6-134C-82B3D74CC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0AEE2F-785C-40A2-9D3B-0A6B00FF7E90}" type="datetimeFigureOut">
              <a:rPr lang="en-GB"/>
              <a:pPr>
                <a:defRPr/>
              </a:pPr>
              <a:t>22/09/2026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9D4E-DC36-CA20-135D-3C162F53F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43351-EE59-A195-331E-33AD2400A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F072406-55FE-40AD-A768-5C48DF05AE3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lay.numbots.com/#/account/school-login/30497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littlewandlelettersandsounds.org.uk/resources/for-parent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assoon Penpals" panose="02000400000000000000" pitchFamily="2" charset="0"/>
              </a:rPr>
              <a:t>Please sign the register as you arrive.</a:t>
            </a:r>
          </a:p>
          <a:p>
            <a:r>
              <a:rPr lang="en-US" dirty="0" smtClean="0">
                <a:latin typeface="Sassoon Penpals" panose="02000400000000000000" pitchFamily="2" charset="0"/>
              </a:rPr>
              <a:t>Please write your child’s name and then sign.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Sassoon Penpals" panose="02000400000000000000" pitchFamily="2" charset="0"/>
              </a:rPr>
              <a:t>THANK YOU!</a:t>
            </a:r>
            <a:endParaRPr lang="en-GB" dirty="0">
              <a:latin typeface="Sassoon Penpals" panose="02000400000000000000" pitchFamily="2" charset="0"/>
            </a:endParaRPr>
          </a:p>
        </p:txBody>
      </p:sp>
      <p:pic>
        <p:nvPicPr>
          <p:cNvPr id="1032" name="Picture 8" descr="Download free clip art stock images - Shutter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2520280" cy="271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1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id="{16078C47-519E-A1EF-B010-07F26529F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2063"/>
            <a:ext cx="895032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D</a:t>
            </a:r>
            <a:r>
              <a:rPr lang="en-GB" altLang="en-US" sz="2000" b="1" dirty="0">
                <a:ea typeface="MS PGothic" panose="020B0600070205080204" pitchFamily="34" charset="-128"/>
              </a:rPr>
              <a:t>iversity- 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O</a:t>
            </a:r>
            <a:r>
              <a:rPr lang="en-GB" altLang="en-US" sz="2000" b="1" dirty="0">
                <a:ea typeface="MS PGothic" panose="020B0600070205080204" pitchFamily="34" charset="-128"/>
              </a:rPr>
              <a:t>pportunity –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R</a:t>
            </a:r>
            <a:r>
              <a:rPr lang="en-GB" altLang="en-US" sz="2000" b="1" dirty="0">
                <a:ea typeface="MS PGothic" panose="020B0600070205080204" pitchFamily="34" charset="-128"/>
              </a:rPr>
              <a:t>esilience- 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M</a:t>
            </a:r>
            <a:r>
              <a:rPr lang="en-GB" altLang="en-US" sz="2000" b="1" dirty="0">
                <a:ea typeface="MS PGothic" panose="020B0600070205080204" pitchFamily="34" charset="-128"/>
              </a:rPr>
              <a:t>emorable 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E</a:t>
            </a:r>
            <a:r>
              <a:rPr lang="en-GB" altLang="en-US" sz="2000" b="1" dirty="0">
                <a:ea typeface="MS PGothic" panose="020B0600070205080204" pitchFamily="34" charset="-128"/>
              </a:rPr>
              <a:t>mpathy- 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R</a:t>
            </a:r>
            <a:r>
              <a:rPr lang="en-GB" altLang="en-US" sz="2000" b="1" dirty="0">
                <a:ea typeface="MS PGothic" panose="020B0600070205080204" pitchFamily="34" charset="-128"/>
              </a:rPr>
              <a:t>espect –</a:t>
            </a:r>
            <a:r>
              <a:rPr lang="en-GB" altLang="en-US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S</a:t>
            </a:r>
            <a:r>
              <a:rPr lang="en-GB" altLang="en-US" sz="2000" b="1" dirty="0">
                <a:ea typeface="MS PGothic" panose="020B0600070205080204" pitchFamily="34" charset="-128"/>
              </a:rPr>
              <a:t>uccess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GB" altLang="en-US" sz="2000" b="1" dirty="0"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5500" b="1" i="1" dirty="0">
                <a:solidFill>
                  <a:srgbClr val="7030A0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5500" i="1" dirty="0">
              <a:solidFill>
                <a:srgbClr val="7030A0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4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4102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BBF29291-D22A-5B19-7E02-F60F6B41A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149080"/>
            <a:ext cx="3600400" cy="2534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4149080"/>
            <a:ext cx="4572000" cy="24915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89C53-760C-38DC-6F33-8ADD60519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8" name="Picture 4" descr="Free Welcome Cartoon Cliparts, Download Free Welcome Cartoon Cliparts png  images, Free ClipArts on Clipart Library">
            <a:extLst>
              <a:ext uri="{FF2B5EF4-FFF2-40B4-BE49-F238E27FC236}">
                <a16:creationId xmlns:a16="http://schemas.microsoft.com/office/drawing/2014/main" id="{4C377981-A646-A7DA-C921-6366C9F179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91" y="2132856"/>
            <a:ext cx="8208909" cy="23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8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id="{803E3018-0AA3-BBF0-6431-B1D96BE9C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13" y="1697982"/>
            <a:ext cx="8351838" cy="353943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800" b="1" u="sng" dirty="0">
                <a:latin typeface="Sassoon Penpals" panose="02000400000000000000" pitchFamily="2" charset="0"/>
                <a:ea typeface="MS PGothic"/>
                <a:cs typeface="Arial"/>
              </a:rPr>
              <a:t>Background information</a:t>
            </a:r>
          </a:p>
          <a:p>
            <a:pPr marL="457200" indent="-457200"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 panose="020B0600070205080204" pitchFamily="34" charset="-128"/>
              </a:rPr>
              <a:t>The junior and infant school became a </a:t>
            </a:r>
            <a:r>
              <a:rPr lang="en-GB" altLang="en-US" sz="2800" dirty="0" smtClean="0">
                <a:latin typeface="Sassoon Penpals" panose="02000400000000000000" pitchFamily="2" charset="0"/>
                <a:ea typeface="MS PGothic" panose="020B0600070205080204" pitchFamily="34" charset="-128"/>
              </a:rPr>
              <a:t>primary school in </a:t>
            </a:r>
            <a:r>
              <a:rPr lang="en-GB" altLang="en-US" sz="2800" dirty="0">
                <a:latin typeface="Sassoon Penpals" panose="02000400000000000000" pitchFamily="2" charset="0"/>
                <a:ea typeface="MS PGothic" panose="020B0600070205080204" pitchFamily="34" charset="-128"/>
              </a:rPr>
              <a:t>September </a:t>
            </a:r>
            <a:r>
              <a:rPr lang="en-GB" altLang="en-US" sz="2800" dirty="0" smtClean="0">
                <a:latin typeface="Sassoon Penpals" panose="02000400000000000000" pitchFamily="2" charset="0"/>
                <a:ea typeface="MS PGothic" panose="020B0600070205080204" pitchFamily="34" charset="-128"/>
              </a:rPr>
              <a:t>2023.</a:t>
            </a:r>
            <a:endParaRPr lang="en-GB" altLang="en-US" sz="28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marL="457200" indent="-457200">
              <a:spcBef>
                <a:spcPct val="0"/>
              </a:spcBef>
              <a:defRPr/>
            </a:pPr>
            <a:endParaRPr lang="en-GB" altLang="en-US" sz="2800" dirty="0">
              <a:latin typeface="Sassoon Penpals" panose="02000400000000000000" pitchFamily="2" charset="0"/>
              <a:ea typeface="MS PGothic"/>
              <a:cs typeface="Arial"/>
            </a:endParaRPr>
          </a:p>
          <a:p>
            <a:pPr marL="457200" indent="-457200">
              <a:spcBef>
                <a:spcPct val="0"/>
              </a:spcBef>
              <a:defRPr/>
            </a:pPr>
            <a:r>
              <a:rPr lang="en-GB" altLang="en-US" sz="2800" dirty="0" smtClean="0">
                <a:latin typeface="Sassoon Penpals" panose="02000400000000000000" pitchFamily="2" charset="0"/>
                <a:ea typeface="MS PGothic"/>
                <a:cs typeface="Arial"/>
              </a:rPr>
              <a:t>We are now a through primary school from Nursery to Year 6.</a:t>
            </a:r>
            <a:endParaRPr lang="en-GB" altLang="en-US" sz="28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marL="457200" indent="-457200">
              <a:spcBef>
                <a:spcPct val="0"/>
              </a:spcBef>
              <a:defRPr/>
            </a:pPr>
            <a:endParaRPr lang="en-GB" altLang="en-US" sz="28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marL="457200" indent="-457200">
              <a:spcBef>
                <a:spcPct val="0"/>
              </a:spcBef>
              <a:defRPr/>
            </a:pP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Arial"/>
              </a:rPr>
              <a:t>Most recently, the </a:t>
            </a:r>
            <a:r>
              <a:rPr lang="en-GB" altLang="en-US" sz="2800" dirty="0" smtClean="0">
                <a:latin typeface="Sassoon Penpals" panose="02000400000000000000" pitchFamily="2" charset="0"/>
                <a:ea typeface="MS PGothic"/>
                <a:cs typeface="Arial"/>
              </a:rPr>
              <a:t>school achieved </a:t>
            </a: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Arial"/>
              </a:rPr>
              <a:t>a GOOD with OUTSTANDING </a:t>
            </a:r>
            <a:r>
              <a:rPr lang="en-GB" altLang="en-US" sz="2800" dirty="0" smtClean="0">
                <a:latin typeface="Sassoon Penpals" panose="02000400000000000000" pitchFamily="2" charset="0"/>
                <a:ea typeface="MS PGothic"/>
                <a:cs typeface="Arial"/>
              </a:rPr>
              <a:t>elements as an </a:t>
            </a:r>
            <a:r>
              <a:rPr lang="en-GB" altLang="en-US" sz="2800" dirty="0" err="1" smtClean="0">
                <a:latin typeface="Sassoon Penpals" panose="02000400000000000000" pitchFamily="2" charset="0"/>
                <a:ea typeface="MS PGothic"/>
                <a:cs typeface="Arial"/>
              </a:rPr>
              <a:t>ofsted</a:t>
            </a:r>
            <a:r>
              <a:rPr lang="en-GB" altLang="en-US" sz="2800" dirty="0" smtClean="0">
                <a:latin typeface="Sassoon Penpals" panose="02000400000000000000" pitchFamily="2" charset="0"/>
                <a:ea typeface="MS PGothic"/>
                <a:cs typeface="Arial"/>
              </a:rPr>
              <a:t> </a:t>
            </a:r>
            <a:r>
              <a:rPr lang="en-GB" altLang="en-US" sz="2800" dirty="0">
                <a:latin typeface="Sassoon Penpals" panose="02000400000000000000" pitchFamily="2" charset="0"/>
                <a:ea typeface="MS PGothic"/>
                <a:cs typeface="Arial"/>
              </a:rPr>
              <a:t>Rating.</a:t>
            </a:r>
            <a:endParaRPr lang="en-GB" altLang="en-US" sz="28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5123" name="Rectangle 5">
            <a:extLst>
              <a:ext uri="{FF2B5EF4-FFF2-40B4-BE49-F238E27FC236}">
                <a16:creationId xmlns:a16="http://schemas.microsoft.com/office/drawing/2014/main" id="{C525F461-5160-3AFA-4AD1-1BAF1A19B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28600" y="134143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5124" name="Picture 5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C3D00FB4-17F2-514C-465E-D17232832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D5FEF2A1-1D96-7A6C-811B-C734A3030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292" y="5324877"/>
            <a:ext cx="1798865" cy="1533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>
            <a:extLst>
              <a:ext uri="{FF2B5EF4-FFF2-40B4-BE49-F238E27FC236}">
                <a16:creationId xmlns:a16="http://schemas.microsoft.com/office/drawing/2014/main" id="{4018F74C-AF89-DC50-35F5-E43FE8E6C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48" y="1601788"/>
            <a:ext cx="83518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u="sng" dirty="0">
                <a:latin typeface="Sassoon Penpals" panose="02000400000000000000" pitchFamily="2" charset="0"/>
                <a:ea typeface="MS PGothic" panose="020B0600070205080204" pitchFamily="34" charset="-128"/>
              </a:rPr>
              <a:t>Staff</a:t>
            </a:r>
            <a:endParaRPr lang="en-GB" altLang="en-US" b="1" u="sng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8C8863-6D4C-5892-8041-C59009D01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3518" y="2241550"/>
            <a:ext cx="7195345" cy="403187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latin typeface="Sassoon Penpals" panose="02000400000000000000" pitchFamily="2" charset="0"/>
                <a:cs typeface="+mn-cs"/>
              </a:rPr>
              <a:t>Head teacher- </a:t>
            </a:r>
            <a:r>
              <a:rPr lang="en-GB" altLang="en-US" sz="3200" dirty="0" smtClean="0">
                <a:latin typeface="Sassoon Penpals" panose="02000400000000000000" pitchFamily="2" charset="0"/>
                <a:cs typeface="+mn-cs"/>
              </a:rPr>
              <a:t>Mrs George</a:t>
            </a:r>
            <a:endParaRPr lang="en-GB" altLang="en-US" sz="3200" dirty="0">
              <a:latin typeface="Sassoon Penpals" panose="020004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latin typeface="Sassoon Penpals" panose="02000400000000000000" pitchFamily="2" charset="0"/>
                <a:cs typeface="+mn-cs"/>
              </a:rPr>
              <a:t>Deputy head- </a:t>
            </a:r>
            <a:r>
              <a:rPr lang="en-GB" altLang="en-US" sz="3200" dirty="0" smtClean="0">
                <a:latin typeface="Sassoon Penpals" panose="02000400000000000000" pitchFamily="2" charset="0"/>
                <a:cs typeface="+mn-cs"/>
              </a:rPr>
              <a:t>Mrs Mosley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 smtClean="0">
                <a:latin typeface="Sassoon Penpals" panose="02000400000000000000" pitchFamily="2" charset="0"/>
                <a:cs typeface="+mn-cs"/>
              </a:rPr>
              <a:t>Assistant </a:t>
            </a:r>
            <a:r>
              <a:rPr lang="en-GB" altLang="en-US" sz="3200" dirty="0">
                <a:latin typeface="Sassoon Penpals" panose="02000400000000000000" pitchFamily="2" charset="0"/>
                <a:cs typeface="+mn-cs"/>
              </a:rPr>
              <a:t>head (</a:t>
            </a:r>
            <a:r>
              <a:rPr lang="en-GB" altLang="en-US" sz="3200" dirty="0" smtClean="0">
                <a:latin typeface="Sassoon Penpals" panose="02000400000000000000" pitchFamily="2" charset="0"/>
                <a:cs typeface="+mn-cs"/>
              </a:rPr>
              <a:t>inclusion/SENDCO) </a:t>
            </a:r>
            <a:r>
              <a:rPr lang="en-GB" altLang="en-US" sz="3200" dirty="0">
                <a:latin typeface="Sassoon Penpals" panose="02000400000000000000" pitchFamily="2" charset="0"/>
                <a:cs typeface="+mn-cs"/>
              </a:rPr>
              <a:t>– </a:t>
            </a:r>
            <a:r>
              <a:rPr lang="en-GB" altLang="en-US" sz="3200" dirty="0" smtClean="0">
                <a:latin typeface="Sassoon Penpals" panose="02000400000000000000" pitchFamily="2" charset="0"/>
                <a:cs typeface="+mn-cs"/>
              </a:rPr>
              <a:t>Mrs Sargeant</a:t>
            </a:r>
            <a:endParaRPr lang="en-GB" altLang="en-US" sz="3200" dirty="0">
              <a:latin typeface="Sassoon Penpals" panose="020004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 smtClean="0">
                <a:latin typeface="Sassoon Penpals" panose="02000400000000000000" pitchFamily="2" charset="0"/>
              </a:rPr>
              <a:t>Assistant </a:t>
            </a:r>
            <a:r>
              <a:rPr lang="en-GB" altLang="en-US" sz="3200" dirty="0">
                <a:latin typeface="Sassoon Penpals" panose="02000400000000000000" pitchFamily="2" charset="0"/>
              </a:rPr>
              <a:t>Head (Assessment) – Mr </a:t>
            </a:r>
            <a:r>
              <a:rPr lang="en-GB" altLang="en-US" sz="3200" dirty="0" smtClean="0">
                <a:latin typeface="Sassoon Penpals" panose="02000400000000000000" pitchFamily="2" charset="0"/>
              </a:rPr>
              <a:t>Cotton</a:t>
            </a:r>
            <a:endParaRPr lang="en-GB" altLang="en-US" sz="3200" dirty="0">
              <a:latin typeface="Sassoon Penpals" panose="02000400000000000000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latin typeface="Sassoon Penpals" panose="02000400000000000000" pitchFamily="2" charset="0"/>
                <a:ea typeface="MS PGothic"/>
                <a:cs typeface="Calibri"/>
              </a:rPr>
              <a:t>   </a:t>
            </a:r>
            <a:endParaRPr lang="en-GB" altLang="en-US" sz="3200" dirty="0">
              <a:latin typeface="Sassoon Penpals" panose="02000400000000000000" pitchFamily="2" charset="0"/>
              <a:cs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3200" dirty="0">
              <a:latin typeface="Sassoon Penpals" panose="020004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latin typeface="Sassoon Penpals" panose="02000400000000000000" pitchFamily="2" charset="0"/>
                <a:cs typeface="+mn-cs"/>
              </a:rPr>
              <a:t>Office Manager - Ms Doyle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3200" dirty="0">
                <a:latin typeface="Sassoon Penpals" panose="02000400000000000000" pitchFamily="2" charset="0"/>
                <a:ea typeface="MS PGothic"/>
                <a:cs typeface="Calibri"/>
              </a:rPr>
              <a:t>Welfare and Attendance -  </a:t>
            </a:r>
            <a:r>
              <a:rPr lang="en-GB" altLang="en-US" sz="3200" dirty="0">
                <a:latin typeface="Sassoon Penpals" panose="02000400000000000000" pitchFamily="2" charset="0"/>
              </a:rPr>
              <a:t>Miss Scott</a:t>
            </a:r>
          </a:p>
        </p:txBody>
      </p:sp>
      <p:sp>
        <p:nvSpPr>
          <p:cNvPr id="6148" name="Rectangle 5">
            <a:extLst>
              <a:ext uri="{FF2B5EF4-FFF2-40B4-BE49-F238E27FC236}">
                <a16:creationId xmlns:a16="http://schemas.microsoft.com/office/drawing/2014/main" id="{8D4C6B9F-8E5E-A5E7-EC64-10F6DA7F8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750" y="26035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6149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54D9BC43-41A0-E480-AE89-3BB55CF04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>
            <a:extLst>
              <a:ext uri="{FF2B5EF4-FFF2-40B4-BE49-F238E27FC236}">
                <a16:creationId xmlns:a16="http://schemas.microsoft.com/office/drawing/2014/main" id="{126B8214-F757-6FD9-9FD0-1233D99DD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2276872"/>
            <a:ext cx="83518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GB" altLang="en-US" sz="2800" u="sng" dirty="0">
                <a:latin typeface="Sassoon Penpals" panose="02000400000000000000" pitchFamily="2" charset="0"/>
                <a:ea typeface="MS PGothic"/>
                <a:cs typeface="Arial"/>
              </a:rPr>
              <a:t>Year 1 Staff</a:t>
            </a:r>
            <a:endParaRPr lang="en-GB" altLang="en-US" sz="2800" b="1" u="sng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7172" name="Rectangle 5">
            <a:extLst>
              <a:ext uri="{FF2B5EF4-FFF2-40B4-BE49-F238E27FC236}">
                <a16:creationId xmlns:a16="http://schemas.microsoft.com/office/drawing/2014/main" id="{8D548820-8408-6187-1C96-EFFB07E3C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0728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7173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47921F39-3C73-A3AA-CEC8-FCA4E18CE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D39A0670-BCFD-D04F-D852-8BCEEE6F4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279" y="3028516"/>
            <a:ext cx="7993063" cy="304698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Phase </a:t>
            </a: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Leader KS1 – 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Miss Forrester</a:t>
            </a:r>
            <a:endParaRPr lang="en-GB" altLang="en-US" sz="2400" dirty="0">
              <a:latin typeface="Sassoon Penpals" panose="02000400000000000000" pitchFamily="2" charset="0"/>
              <a:ea typeface="MS PGothic"/>
              <a:cs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latin typeface="Sassoon Penpals" panose="02000400000000000000" pitchFamily="2" charset="0"/>
              <a:cs typeface="Calibr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Year 1 </a:t>
            </a: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Teacher 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&amp; Year 1 Lead Miss </a:t>
            </a: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Moreno (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1</a:t>
            </a:r>
            <a:r>
              <a:rPr lang="en-GB" altLang="en-US" sz="2400" dirty="0">
                <a:latin typeface="Sassoon Penpals" panose="02000400000000000000" pitchFamily="2" charset="0"/>
              </a:rPr>
              <a:t>E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 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Earhart</a:t>
            </a: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)</a:t>
            </a:r>
            <a:r>
              <a:rPr lang="en-GB" sz="2400" dirty="0">
                <a:latin typeface="Sassoon Penpals" panose="02000400000000000000" pitchFamily="2" charset="0"/>
                <a:ea typeface="MS PGothic"/>
                <a:cs typeface="Calibri"/>
              </a:rPr>
              <a:t> </a:t>
            </a:r>
            <a:endParaRPr lang="en-GB" sz="2400" dirty="0" smtClean="0">
              <a:latin typeface="Sassoon Penpals" panose="02000400000000000000" pitchFamily="2" charset="0"/>
              <a:ea typeface="MS PGothic"/>
              <a:cs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Year </a:t>
            </a: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1 Teacher 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Miss </a:t>
            </a:r>
            <a:r>
              <a:rPr lang="en-GB" altLang="en-US" sz="2400" dirty="0" err="1" smtClean="0">
                <a:latin typeface="Sassoon Penpals" panose="02000400000000000000" pitchFamily="2" charset="0"/>
                <a:ea typeface="MS PGothic"/>
                <a:cs typeface="Calibri"/>
              </a:rPr>
              <a:t>Baraky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 </a:t>
            </a:r>
            <a:r>
              <a:rPr lang="en-GB" sz="2400" dirty="0" smtClean="0">
                <a:latin typeface="Sassoon Penpals" panose="02000400000000000000" pitchFamily="2" charset="0"/>
                <a:ea typeface="MS PGothic"/>
                <a:cs typeface="Calibri"/>
              </a:rPr>
              <a:t>(1S </a:t>
            </a:r>
            <a:r>
              <a:rPr lang="en-GB" sz="2400" dirty="0">
                <a:latin typeface="Sassoon Penpals" panose="02000400000000000000" pitchFamily="2" charset="0"/>
                <a:ea typeface="MS PGothic"/>
                <a:cs typeface="Calibri"/>
              </a:rPr>
              <a:t>Seacole)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latin typeface="Sassoon Penpals" panose="02000400000000000000" pitchFamily="2" charset="0"/>
              <a:ea typeface="MS PGothic"/>
              <a:cs typeface="Calibri Ligh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latin typeface="Sassoon Penpals" panose="02000400000000000000" pitchFamily="2" charset="0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latin typeface="Sassoon Penpals" panose="02000400000000000000" pitchFamily="2" charset="0"/>
                <a:ea typeface="MS PGothic"/>
                <a:cs typeface="Calibri"/>
              </a:rPr>
              <a:t>Teaching assistants/support staff: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Mrs </a:t>
            </a:r>
            <a:r>
              <a:rPr lang="en-GB" altLang="en-US" sz="2400" dirty="0" err="1" smtClean="0">
                <a:latin typeface="Sassoon Penpals" panose="02000400000000000000" pitchFamily="2" charset="0"/>
                <a:ea typeface="MS PGothic"/>
                <a:cs typeface="Calibri"/>
              </a:rPr>
              <a:t>Plaha</a:t>
            </a:r>
            <a:r>
              <a:rPr lang="en-GB" altLang="en-US" sz="2400" dirty="0" smtClean="0">
                <a:latin typeface="Sassoon Penpals" panose="02000400000000000000" pitchFamily="2" charset="0"/>
                <a:ea typeface="MS PGothic"/>
                <a:cs typeface="Calibri"/>
              </a:rPr>
              <a:t> (Earhart) and Mrs Joshi (Seacole)</a:t>
            </a:r>
            <a:endParaRPr lang="en-GB" altLang="en-US" sz="2400" dirty="0">
              <a:latin typeface="Sassoon Penpals" panose="02000400000000000000" pitchFamily="2" charset="0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83D071-F319-0DAB-968E-4C1F6A27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22E3C-3498-4ACA-9568-2BDF2FC57C1E}" type="slidenum">
              <a:rPr lang="en-GB" altLang="en-US" smtClean="0"/>
              <a:pPr/>
              <a:t>6</a:t>
            </a:fld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-973138" y="295275"/>
            <a:ext cx="83518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0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Our School Priorities 2026- 27</a:t>
            </a:r>
            <a:endParaRPr lang="en-GB" altLang="en-US" sz="40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-2557463" y="6149975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69950"/>
            <a:ext cx="3816350" cy="551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879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>
            <a:extLst>
              <a:ext uri="{FF2B5EF4-FFF2-40B4-BE49-F238E27FC236}">
                <a16:creationId xmlns:a16="http://schemas.microsoft.com/office/drawing/2014/main" id="{A0B6DAD9-2860-C7E8-7E5B-AF7ADC865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870075"/>
            <a:ext cx="8351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Attendance and Medication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582EE47C-C96E-B9F6-0491-E13494F7F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5" t="22726" r="31729" b="11707"/>
          <a:stretch>
            <a:fillRect/>
          </a:stretch>
        </p:blipFill>
        <p:spPr bwMode="auto">
          <a:xfrm>
            <a:off x="179388" y="2406650"/>
            <a:ext cx="2879725" cy="415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460" name="Rectangle 1">
            <a:extLst>
              <a:ext uri="{FF2B5EF4-FFF2-40B4-BE49-F238E27FC236}">
                <a16:creationId xmlns:a16="http://schemas.microsoft.com/office/drawing/2014/main" id="{F8D19E57-CD87-FD82-477F-616D37701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406650"/>
            <a:ext cx="584835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>
                <a:latin typeface="Sassoon Penpals" panose="02000400000000000000" pitchFamily="2" charset="0"/>
              </a:rPr>
              <a:t>If your child has any medication that is needed in school </a:t>
            </a:r>
            <a:r>
              <a:rPr lang="en-GB" altLang="en-US" sz="1900" dirty="0" err="1">
                <a:latin typeface="Sassoon Penpals" panose="02000400000000000000" pitchFamily="2" charset="0"/>
              </a:rPr>
              <a:t>eg</a:t>
            </a:r>
            <a:r>
              <a:rPr lang="en-GB" altLang="en-US" sz="1900" dirty="0">
                <a:latin typeface="Sassoon Penpals" panose="02000400000000000000" pitchFamily="2" charset="0"/>
              </a:rPr>
              <a:t> asthma pumps, epi pens </a:t>
            </a:r>
            <a:r>
              <a:rPr lang="en-GB" altLang="en-US" sz="1900" dirty="0" err="1">
                <a:latin typeface="Sassoon Penpals" panose="02000400000000000000" pitchFamily="2" charset="0"/>
              </a:rPr>
              <a:t>etc</a:t>
            </a:r>
            <a:r>
              <a:rPr lang="en-GB" altLang="en-US" sz="1900" dirty="0">
                <a:latin typeface="Sassoon Penpals" panose="02000400000000000000" pitchFamily="2" charset="0"/>
              </a:rPr>
              <a:t>, please ensure it is up to date and present in school.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>
                <a:latin typeface="Sassoon Penpals" panose="02000400000000000000" pitchFamily="2" charset="0"/>
              </a:rPr>
              <a:t>Attendance is vital!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>
                <a:latin typeface="Sassoon Penpals" panose="02000400000000000000" pitchFamily="2" charset="0"/>
              </a:rPr>
              <a:t>Ideally children should be here every day.  If you know your child is going to be away, you should inform the office before the day of absence.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>
                <a:latin typeface="Sassoon Penpals" panose="02000400000000000000" pitchFamily="2" charset="0"/>
              </a:rPr>
              <a:t>If your child is ill, please ensure you ring the office on the morning they are absent other wise this will be an  ‘</a:t>
            </a:r>
            <a:r>
              <a:rPr lang="en-GB" altLang="en-US" sz="1900" b="1" i="1" dirty="0">
                <a:latin typeface="Sassoon Penpals" panose="02000400000000000000" pitchFamily="2" charset="0"/>
              </a:rPr>
              <a:t>unauthorised absence</a:t>
            </a:r>
            <a:r>
              <a:rPr lang="en-GB" altLang="en-US" sz="1900" dirty="0">
                <a:latin typeface="Sassoon Penpals" panose="02000400000000000000" pitchFamily="2" charset="0"/>
              </a:rPr>
              <a:t>’.  We monitor attendance very closely alongside Ealing borough.  Frequent absences will lead to further  intervention  and this may include meeting with the head/deputy head or the Ealing School Warden.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DAC9BF65-FE65-438B-EC59-9AF507716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" y="754063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</a:t>
            </a: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9462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352971D5-4737-2F77-CB3F-DB570E9D5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700" y="206375"/>
            <a:ext cx="12192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5094287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64088" y="616332"/>
            <a:ext cx="3285250" cy="519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  <a:defRPr/>
            </a:pPr>
            <a:endParaRPr lang="en-GB" sz="2000" u="sng" dirty="0">
              <a:solidFill>
                <a:srgbClr val="7030A0"/>
              </a:solidFill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 algn="just">
              <a:spcAft>
                <a:spcPts val="200"/>
              </a:spcAft>
              <a:defRPr/>
            </a:pPr>
            <a:r>
              <a:rPr lang="en-GB" sz="2000" b="1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Across one school year: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Less than 5 days absence = 97.3% attendance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14 days absence (approx.) = 92.6% attendance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20 days absence (approx.) = 89.4% attendance</a:t>
            </a:r>
          </a:p>
          <a:p>
            <a:pPr marL="285750" indent="-285750" algn="just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30 days absence (approx.) = 84.2% attendance</a:t>
            </a:r>
          </a:p>
          <a:p>
            <a:pPr algn="just">
              <a:spcAft>
                <a:spcPts val="200"/>
              </a:spcAft>
              <a:defRPr/>
            </a:pPr>
            <a:endParaRPr lang="en-GB" sz="2000" dirty="0">
              <a:solidFill>
                <a:srgbClr val="242424"/>
              </a:solidFill>
              <a:latin typeface="Sassoon Penpals" panose="02000400000000000000" pitchFamily="2" charset="0"/>
              <a:cs typeface="Calibri" panose="020F0502020204030204" pitchFamily="34" charset="0"/>
            </a:endParaRPr>
          </a:p>
          <a:p>
            <a:pPr algn="just">
              <a:spcAft>
                <a:spcPts val="200"/>
              </a:spcAft>
              <a:defRPr/>
            </a:pPr>
            <a:r>
              <a:rPr lang="en-GB" sz="2000" dirty="0">
                <a:solidFill>
                  <a:srgbClr val="242424"/>
                </a:solidFill>
                <a:latin typeface="Sassoon Penpals" panose="02000400000000000000" pitchFamily="2" charset="0"/>
                <a:cs typeface="Calibri" panose="020F0502020204030204" pitchFamily="34" charset="0"/>
              </a:rPr>
              <a:t>If a child achieves 80% attendance this means that they have missed approximately 39 days of education over the academic year, averaging 1 day per week.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8831" y="323945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/>
              <a:t>Attendance and Medication</a:t>
            </a:r>
            <a:endParaRPr lang="en-GB" sz="3200" b="1" u="sng" dirty="0"/>
          </a:p>
        </p:txBody>
      </p:sp>
    </p:spTree>
    <p:extLst>
      <p:ext uri="{BB962C8B-B14F-4D97-AF65-F5344CB8AC3E}">
        <p14:creationId xmlns:p14="http://schemas.microsoft.com/office/powerpoint/2010/main" val="576841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>
            <a:extLst>
              <a:ext uri="{FF2B5EF4-FFF2-40B4-BE49-F238E27FC236}">
                <a16:creationId xmlns:a16="http://schemas.microsoft.com/office/drawing/2014/main" id="{28FB2A01-848B-B990-3B86-F215B96B3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2330450"/>
            <a:ext cx="8351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 dirty="0">
                <a:latin typeface="Sassoon Penpals" panose="02000400000000000000" pitchFamily="2" charset="0"/>
                <a:ea typeface="MS PGothic" panose="020B0600070205080204" pitchFamily="34" charset="-128"/>
              </a:rPr>
              <a:t>Holiday </a:t>
            </a:r>
            <a:r>
              <a:rPr lang="en-GB" altLang="en-US" sz="2800" u="sng" dirty="0" smtClean="0">
                <a:latin typeface="Sassoon Penpals" panose="02000400000000000000" pitchFamily="2" charset="0"/>
                <a:ea typeface="MS PGothic" panose="020B0600070205080204" pitchFamily="34" charset="-128"/>
              </a:rPr>
              <a:t>request</a:t>
            </a:r>
            <a:endParaRPr lang="en-GB" altLang="en-US" sz="2800" b="1" u="sng" dirty="0">
              <a:ea typeface="MS PGothic" panose="020B0600070205080204" pitchFamily="34" charset="-128"/>
            </a:endParaRPr>
          </a:p>
        </p:txBody>
      </p:sp>
      <p:sp>
        <p:nvSpPr>
          <p:cNvPr id="21507" name="Rectangle 1">
            <a:extLst>
              <a:ext uri="{FF2B5EF4-FFF2-40B4-BE49-F238E27FC236}">
                <a16:creationId xmlns:a16="http://schemas.microsoft.com/office/drawing/2014/main" id="{3CB8ABD1-B213-599E-C5F9-AB31BC26D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25" y="3068638"/>
            <a:ext cx="84407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We work within  the government guidelines and with Ealing borough to monitor attendance.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We are not permitted to grant holiday leave unless in extreme circumstances and this must be agreed by the head or deputy head teacher. Term time holidays will not be granted.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There are 13 weeks of holiday built into the school year and this is time for family holidays.  Missing school for a period of time may result in your child being taken off roll-losing their place!</a:t>
            </a:r>
          </a:p>
        </p:txBody>
      </p:sp>
      <p:sp>
        <p:nvSpPr>
          <p:cNvPr id="21508" name="Rectangle 5">
            <a:extLst>
              <a:ext uri="{FF2B5EF4-FFF2-40B4-BE49-F238E27FC236}">
                <a16:creationId xmlns:a16="http://schemas.microsoft.com/office/drawing/2014/main" id="{C60BB8F3-71DC-D99A-4AB7-E21FE123C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38" y="104140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21509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09CBF308-F938-BD29-01C9-5F9DD259A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684213" y="177800"/>
            <a:ext cx="6696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Term dates 2026-2027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pic>
        <p:nvPicPr>
          <p:cNvPr id="1433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823913"/>
            <a:ext cx="3797300" cy="569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4216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>
            <a:extLst>
              <a:ext uri="{FF2B5EF4-FFF2-40B4-BE49-F238E27FC236}">
                <a16:creationId xmlns:a16="http://schemas.microsoft.com/office/drawing/2014/main" id="{1A77BB9C-1221-6120-78A6-C26D84287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01" y="1517344"/>
            <a:ext cx="8351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 dirty="0">
                <a:ea typeface="MS PGothic" panose="020B0600070205080204" pitchFamily="34" charset="-128"/>
              </a:rPr>
              <a:t>The School Day</a:t>
            </a:r>
            <a:endParaRPr lang="en-GB" altLang="en-US" sz="2800" b="1" u="sng" dirty="0">
              <a:ea typeface="MS PGothic" panose="020B0600070205080204" pitchFamily="34" charset="-128"/>
            </a:endParaRP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0AEB04D9-CA72-7D45-EBCE-35D44846A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56" y="5229200"/>
            <a:ext cx="7476629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2000" dirty="0" smtClean="0">
                <a:latin typeface="Sassoon Penpals" panose="02000400000000000000" pitchFamily="2" charset="0"/>
              </a:rPr>
              <a:t>If </a:t>
            </a:r>
            <a:r>
              <a:rPr lang="en-GB" altLang="en-US" sz="2000" dirty="0">
                <a:latin typeface="Sassoon Penpals" panose="02000400000000000000" pitchFamily="2" charset="0"/>
              </a:rPr>
              <a:t>you wish your child/children to be collected by other named adults at the end of the day during the school year, please ensure this information is given to your child’s teacher.</a:t>
            </a:r>
            <a:r>
              <a:rPr lang="en-GB" altLang="en-US" sz="2000" b="1" dirty="0">
                <a:latin typeface="Sassoon Penpals" panose="02000400000000000000" pitchFamily="2" charset="0"/>
              </a:rPr>
              <a:t> Please note that teachers will </a:t>
            </a:r>
            <a:r>
              <a:rPr lang="en-GB" altLang="en-US" sz="2000" b="1" u="sng" dirty="0">
                <a:latin typeface="Sassoon Penpals" panose="02000400000000000000" pitchFamily="2" charset="0"/>
              </a:rPr>
              <a:t>not</a:t>
            </a:r>
            <a:r>
              <a:rPr lang="en-GB" altLang="en-US" sz="2000" b="1" dirty="0">
                <a:latin typeface="Sassoon Penpals" panose="02000400000000000000" pitchFamily="2" charset="0"/>
              </a:rPr>
              <a:t> release your child to adults - other than those named on the list.</a:t>
            </a:r>
            <a:endParaRPr lang="en-GB" altLang="en-US" sz="20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  <p:sp>
        <p:nvSpPr>
          <p:cNvPr id="8196" name="Rectangle 5">
            <a:extLst>
              <a:ext uri="{FF2B5EF4-FFF2-40B4-BE49-F238E27FC236}">
                <a16:creationId xmlns:a16="http://schemas.microsoft.com/office/drawing/2014/main" id="{6FF81E7F-0FD7-D9AD-B1E5-0FC9CB901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037" y="2099220"/>
            <a:ext cx="7810501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  <a:cs typeface="Arial"/>
              </a:rPr>
              <a:t>Gates open at</a:t>
            </a:r>
            <a:r>
              <a:rPr lang="en-GB" altLang="en-US" sz="3600" dirty="0">
                <a:latin typeface="Sassoon Penpals" panose="02000400000000000000" pitchFamily="2" charset="0"/>
              </a:rPr>
              <a:t> </a:t>
            </a:r>
            <a:r>
              <a:rPr lang="en-GB" altLang="en-US" sz="2800" b="1" u="sng" dirty="0" smtClean="0">
                <a:latin typeface="Sassoon Penpals" panose="02000400000000000000" pitchFamily="2" charset="0"/>
              </a:rPr>
              <a:t>8:40am</a:t>
            </a:r>
            <a:r>
              <a:rPr lang="en-GB" altLang="en-US" sz="3600" dirty="0" smtClean="0">
                <a:latin typeface="Sassoon Penpals" panose="02000400000000000000" pitchFamily="2" charset="0"/>
              </a:rPr>
              <a:t> </a:t>
            </a:r>
            <a:r>
              <a:rPr lang="en-GB" altLang="en-US" sz="2000" dirty="0">
                <a:latin typeface="Sassoon Penpals" panose="02000400000000000000" pitchFamily="2" charset="0"/>
                <a:cs typeface="Arial"/>
              </a:rPr>
              <a:t>for Year 1 </a:t>
            </a:r>
            <a:r>
              <a:rPr lang="en-GB" altLang="en-US" sz="2000" dirty="0" smtClean="0">
                <a:latin typeface="Sassoon Penpals" panose="02000400000000000000" pitchFamily="2" charset="0"/>
                <a:cs typeface="Arial"/>
              </a:rPr>
              <a:t>children to begin the day.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latin typeface="Sassoon Penpals" panose="02000400000000000000" pitchFamily="2" charset="0"/>
                <a:cs typeface="Arial"/>
              </a:rPr>
              <a:t>The children then start the day with </a:t>
            </a:r>
            <a:r>
              <a:rPr lang="en-GB" altLang="en-US" sz="2000" dirty="0">
                <a:latin typeface="Sassoon Penpals" panose="02000400000000000000" pitchFamily="2" charset="0"/>
                <a:cs typeface="Arial"/>
              </a:rPr>
              <a:t>a ‘Soft Start’ beginning at </a:t>
            </a:r>
            <a:r>
              <a:rPr lang="en-GB" altLang="en-US" sz="2800" b="1" u="sng" dirty="0" smtClean="0">
                <a:latin typeface="Sassoon Penpals" panose="02000400000000000000" pitchFamily="2" charset="0"/>
                <a:cs typeface="Arial"/>
              </a:rPr>
              <a:t>8.45am </a:t>
            </a:r>
            <a:r>
              <a:rPr lang="en-GB" altLang="en-US" sz="2000" dirty="0" smtClean="0">
                <a:latin typeface="Sassoon Penpals" panose="02000400000000000000" pitchFamily="2" charset="0"/>
                <a:cs typeface="Arial"/>
              </a:rPr>
              <a:t>with reading.</a:t>
            </a:r>
            <a:r>
              <a:rPr lang="en-GB" altLang="en-US" sz="2800" dirty="0" smtClean="0">
                <a:latin typeface="Sassoon Penpals" panose="02000400000000000000" pitchFamily="2" charset="0"/>
                <a:cs typeface="Arial"/>
              </a:rPr>
              <a:t> </a:t>
            </a:r>
            <a:r>
              <a:rPr lang="en-GB" altLang="en-US" sz="2000" dirty="0">
                <a:latin typeface="Sassoon Penpals" panose="02000400000000000000" pitchFamily="2" charset="0"/>
                <a:cs typeface="Arial"/>
              </a:rPr>
              <a:t>Lessons commence at 9:00am and gates are shut promptly. </a:t>
            </a:r>
            <a:r>
              <a:rPr lang="en-GB" sz="2000" dirty="0">
                <a:latin typeface="Sassoon Penpals" panose="02000400000000000000" pitchFamily="2" charset="0"/>
              </a:rPr>
              <a:t>If your child arrives after this time you will need to take them to the main office (infant </a:t>
            </a:r>
            <a:r>
              <a:rPr lang="en-GB" sz="2000" dirty="0" smtClean="0">
                <a:latin typeface="Sassoon Penpals" panose="02000400000000000000" pitchFamily="2" charset="0"/>
              </a:rPr>
              <a:t>entrance</a:t>
            </a:r>
            <a:endParaRPr lang="en-GB" altLang="en-US" sz="2000" dirty="0">
              <a:latin typeface="Sassoon Penpals" panose="02000400000000000000" pitchFamily="2" charset="0"/>
              <a:cs typeface="Arial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000" dirty="0">
                <a:latin typeface="Sassoon Penpals" panose="02000400000000000000" pitchFamily="2" charset="0"/>
                <a:cs typeface="Arial"/>
              </a:rPr>
              <a:t>The end of day is at 3.15pm.  Year 1 children are collected from the infant playground. After 3.25pm they should be collected from the main reception</a:t>
            </a:r>
            <a:r>
              <a:rPr lang="en-GB" altLang="en-US" sz="2000" dirty="0" smtClean="0">
                <a:latin typeface="Sassoon Penpals" panose="02000400000000000000" pitchFamily="2" charset="0"/>
                <a:cs typeface="Arial"/>
              </a:rPr>
              <a:t>.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A5EE3284-D600-F96C-67A5-C72BE420F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8542" y="26035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8198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11291FC7-9749-7CFF-1925-32D5A1EFB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27B8A5-6D9D-9BE9-83F9-D8DF1D3E76B5}"/>
              </a:ext>
            </a:extLst>
          </p:cNvPr>
          <p:cNvSpPr txBox="1"/>
          <p:nvPr/>
        </p:nvSpPr>
        <p:spPr>
          <a:xfrm>
            <a:off x="395536" y="332656"/>
            <a:ext cx="864383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Sassoon Penpals" panose="02000400000000000000" pitchFamily="2" charset="0"/>
              </a:rPr>
              <a:t>An average day in Year 1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Soft </a:t>
            </a:r>
            <a:r>
              <a:rPr lang="en-GB" sz="3200" dirty="0" smtClean="0">
                <a:latin typeface="Sassoon Penpals" panose="02000400000000000000" pitchFamily="2" charset="0"/>
              </a:rPr>
              <a:t>Start – Reading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assoon Penpals" panose="02000400000000000000" pitchFamily="2" charset="0"/>
              </a:rPr>
              <a:t>Phonics</a:t>
            </a:r>
            <a:endParaRPr lang="en-GB" sz="3200" dirty="0">
              <a:latin typeface="Sassoon Penpals" panose="020004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assoon Penpals" panose="02000400000000000000" pitchFamily="2" charset="0"/>
              </a:rPr>
              <a:t>Reading Groups –Monday, Tuesday, Wednesday</a:t>
            </a:r>
            <a:endParaRPr lang="en-GB" sz="3200" dirty="0">
              <a:latin typeface="Sassoon Penpals" panose="020004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English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Break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Maths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assoon Penpals" panose="02000400000000000000" pitchFamily="2" charset="0"/>
              </a:rPr>
              <a:t>Lunch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Sassoon Penpals" panose="02000400000000000000" pitchFamily="2" charset="0"/>
              </a:rPr>
              <a:t>Handwriting</a:t>
            </a:r>
            <a:endParaRPr lang="en-GB" sz="3200" dirty="0">
              <a:latin typeface="Sassoon Penpals" panose="020004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Foundation subjects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Assembly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latin typeface="Sassoon Penpals" panose="02000400000000000000" pitchFamily="2" charset="0"/>
              </a:rPr>
              <a:t>Story</a:t>
            </a:r>
          </a:p>
        </p:txBody>
      </p:sp>
      <p:pic>
        <p:nvPicPr>
          <p:cNvPr id="5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A3617398-07ED-7FAD-E25F-1463BE4A1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9022" cy="110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41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27B8A5-6D9D-9BE9-83F9-D8DF1D3E76B5}"/>
              </a:ext>
            </a:extLst>
          </p:cNvPr>
          <p:cNvSpPr txBox="1"/>
          <p:nvPr/>
        </p:nvSpPr>
        <p:spPr>
          <a:xfrm>
            <a:off x="755576" y="182037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Curriculum O</a:t>
            </a:r>
            <a:r>
              <a:rPr lang="en-GB" sz="4000" dirty="0" smtClean="0"/>
              <a:t>verview </a:t>
            </a:r>
            <a:endParaRPr lang="en-GB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64704"/>
            <a:ext cx="8521017" cy="595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7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27B8A5-6D9D-9BE9-83F9-D8DF1D3E76B5}"/>
              </a:ext>
            </a:extLst>
          </p:cNvPr>
          <p:cNvSpPr txBox="1"/>
          <p:nvPr/>
        </p:nvSpPr>
        <p:spPr>
          <a:xfrm>
            <a:off x="755576" y="182037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Sassoon Penpals" panose="02000400000000000000" pitchFamily="2" charset="0"/>
              </a:rPr>
              <a:t>Trips</a:t>
            </a:r>
            <a:endParaRPr lang="en-GB" sz="4000" dirty="0">
              <a:latin typeface="Sassoon Penpals" panose="020004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1600" y="1268760"/>
            <a:ext cx="76328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Sassoon Penpals" panose="02000400000000000000" pitchFamily="2" charset="0"/>
              </a:rPr>
              <a:t>Autumn 1 – Local Walk to Three Bridges and the Grand Union Canal</a:t>
            </a:r>
          </a:p>
          <a:p>
            <a:r>
              <a:rPr lang="en-GB" sz="2800" dirty="0" smtClean="0">
                <a:latin typeface="Sassoon Penpals" panose="02000400000000000000" pitchFamily="2" charset="0"/>
              </a:rPr>
              <a:t>Autumn 2 – Gunnersbury Park Museum, Toy Workshop</a:t>
            </a:r>
          </a:p>
          <a:p>
            <a:r>
              <a:rPr lang="en-GB" sz="2800" dirty="0" smtClean="0">
                <a:latin typeface="Sassoon Penpals" panose="02000400000000000000" pitchFamily="2" charset="0"/>
              </a:rPr>
              <a:t>Spring 1 – Mary Seacole Workshop (In school)</a:t>
            </a:r>
          </a:p>
          <a:p>
            <a:r>
              <a:rPr lang="en-GB" sz="2800" dirty="0" smtClean="0">
                <a:latin typeface="Sassoon Penpals" panose="02000400000000000000" pitchFamily="2" charset="0"/>
              </a:rPr>
              <a:t>Spring 2 – Hanwell Zoo </a:t>
            </a:r>
          </a:p>
          <a:p>
            <a:r>
              <a:rPr lang="en-GB" sz="2800" dirty="0" smtClean="0">
                <a:latin typeface="Sassoon Penpals" panose="02000400000000000000" pitchFamily="2" charset="0"/>
              </a:rPr>
              <a:t>Summer 1 – Local visit to Gurdwara </a:t>
            </a:r>
          </a:p>
          <a:p>
            <a:r>
              <a:rPr lang="en-GB" sz="2800" dirty="0" smtClean="0">
                <a:latin typeface="Sassoon Penpals" panose="02000400000000000000" pitchFamily="2" charset="0"/>
              </a:rPr>
              <a:t>Summer 2 – Beach Trip (Little Hampton or Three Shells, Essex)</a:t>
            </a:r>
          </a:p>
          <a:p>
            <a:endParaRPr lang="en-GB" sz="2800" dirty="0">
              <a:latin typeface="Sassoon Penpals" panose="02000400000000000000" pitchFamily="2" charset="0"/>
            </a:endParaRPr>
          </a:p>
          <a:p>
            <a:r>
              <a:rPr lang="en-GB" sz="2800" b="1" dirty="0" smtClean="0">
                <a:solidFill>
                  <a:srgbClr val="0070C0"/>
                </a:solidFill>
                <a:latin typeface="Sassoon Penpals" panose="02000400000000000000" pitchFamily="2" charset="0"/>
              </a:rPr>
              <a:t>Payment for these trips will be made available on our School Gateway app.</a:t>
            </a:r>
            <a:endParaRPr lang="en-GB" sz="2800" b="1" dirty="0">
              <a:solidFill>
                <a:srgbClr val="0070C0"/>
              </a:solidFill>
              <a:latin typeface="Sassoon Penpals" panose="02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94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ChangeArrowheads="1"/>
          </p:cNvSpPr>
          <p:nvPr/>
        </p:nvSpPr>
        <p:spPr bwMode="auto">
          <a:xfrm>
            <a:off x="2051050" y="836613"/>
            <a:ext cx="5303838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If the cost of trips is not covered then they will have to be cancelled. The school cannot afford to cover trips. If you need help with a payment plan, please see the office in confidence.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2800">
              <a:solidFill>
                <a:schemeClr val="tx1"/>
              </a:solidFill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If you can support us with trips, you must attend the </a:t>
            </a:r>
            <a:r>
              <a:rPr lang="en-GB" altLang="en-US" sz="2800" b="1">
                <a:solidFill>
                  <a:schemeClr val="tx1"/>
                </a:solidFill>
                <a:latin typeface="Sassoon Penpals" panose="02000400000000000000" pitchFamily="2" charset="0"/>
              </a:rPr>
              <a:t>Safeguarding training </a:t>
            </a: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with Mrs Cornelius on </a:t>
            </a:r>
            <a:r>
              <a:rPr lang="en-GB" altLang="en-US" sz="2800" b="1">
                <a:solidFill>
                  <a:schemeClr val="tx1"/>
                </a:solidFill>
                <a:latin typeface="Sassoon Penpals" panose="02000400000000000000" pitchFamily="2" charset="0"/>
              </a:rPr>
              <a:t>Monday 14</a:t>
            </a:r>
            <a:r>
              <a:rPr lang="en-GB" altLang="en-US" sz="2800" b="1" baseline="30000">
                <a:solidFill>
                  <a:schemeClr val="tx1"/>
                </a:solidFill>
                <a:latin typeface="Sassoon Penpals" panose="02000400000000000000" pitchFamily="2" charset="0"/>
              </a:rPr>
              <a:t>th</a:t>
            </a:r>
            <a:r>
              <a:rPr lang="en-GB" altLang="en-US" sz="2800" b="1">
                <a:solidFill>
                  <a:schemeClr val="tx1"/>
                </a:solidFill>
                <a:latin typeface="Sassoon Penpals" panose="02000400000000000000" pitchFamily="2" charset="0"/>
              </a:rPr>
              <a:t> September at 9am</a:t>
            </a: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</a:rPr>
              <a:t>. Only those who have attended can accompany on trips.   </a:t>
            </a:r>
            <a:endParaRPr lang="en-GB" altLang="en-US" sz="2000">
              <a:solidFill>
                <a:schemeClr val="tx1"/>
              </a:solidFill>
              <a:latin typeface="Sassoon Penpals" panose="02000400000000000000" pitchFamily="2" charset="0"/>
            </a:endParaRP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-2197100" y="115888"/>
            <a:ext cx="8351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Trips and visits 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-2541588" y="6303963"/>
            <a:ext cx="8950326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en-GB" altLang="en-US" sz="1000" b="1">
              <a:solidFill>
                <a:schemeClr val="tx1"/>
              </a:solidFill>
              <a:latin typeface="Calibri" panose="020F0502020204030204" pitchFamily="34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GB" altLang="en-US" sz="2800" b="1" i="1">
                <a:solidFill>
                  <a:schemeClr val="accent1"/>
                </a:solidFill>
                <a:latin typeface="Brush Script MT" panose="03060802040406070304" pitchFamily="66" charset="0"/>
                <a:ea typeface="MS PGothic" panose="020B0600070205080204" pitchFamily="34" charset="-128"/>
              </a:rPr>
              <a:t>Believe	Aspire	Flourish</a:t>
            </a:r>
            <a:endParaRPr lang="en-GB" altLang="en-US" sz="2800" i="1">
              <a:solidFill>
                <a:schemeClr val="accent1"/>
              </a:solidFill>
              <a:latin typeface="Brush Script MT" panose="03060802040406070304" pitchFamily="66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2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600" b="1" u="sng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0" y="177800"/>
            <a:ext cx="16383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03300"/>
            <a:ext cx="1465263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4149725"/>
            <a:ext cx="177323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920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27B8A5-6D9D-9BE9-83F9-D8DF1D3E76B5}"/>
              </a:ext>
            </a:extLst>
          </p:cNvPr>
          <p:cNvSpPr txBox="1"/>
          <p:nvPr/>
        </p:nvSpPr>
        <p:spPr>
          <a:xfrm>
            <a:off x="827584" y="295784"/>
            <a:ext cx="626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Home Learning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B658B5-7718-F20B-3953-96A05E8684E0}"/>
              </a:ext>
            </a:extLst>
          </p:cNvPr>
          <p:cNvSpPr txBox="1"/>
          <p:nvPr/>
        </p:nvSpPr>
        <p:spPr>
          <a:xfrm>
            <a:off x="825953" y="1628800"/>
            <a:ext cx="7776864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Sassoon Penpals" panose="02000400000000000000" pitchFamily="2" charset="0"/>
              </a:rPr>
              <a:t>English: Reading daily minimum of </a:t>
            </a:r>
            <a:r>
              <a:rPr lang="en-GB" sz="2400" dirty="0" smtClean="0">
                <a:latin typeface="Sassoon Penpals" panose="02000400000000000000" pitchFamily="2" charset="0"/>
              </a:rPr>
              <a:t>10-15 </a:t>
            </a:r>
            <a:r>
              <a:rPr lang="en-GB" sz="2400" dirty="0">
                <a:latin typeface="Sassoon Penpals" panose="02000400000000000000" pitchFamily="2" charset="0"/>
              </a:rPr>
              <a:t>minutes each day using Big Cat Phonics book linked to our Little </a:t>
            </a:r>
            <a:r>
              <a:rPr lang="en-GB" sz="2400" dirty="0" err="1">
                <a:latin typeface="Sassoon Penpals" panose="02000400000000000000" pitchFamily="2" charset="0"/>
              </a:rPr>
              <a:t>Wandle</a:t>
            </a:r>
            <a:r>
              <a:rPr lang="en-GB" sz="2400" dirty="0">
                <a:latin typeface="Sassoon Penpals" panose="02000400000000000000" pitchFamily="2" charset="0"/>
              </a:rPr>
              <a:t> Phonics Scheme or any library books. </a:t>
            </a:r>
          </a:p>
          <a:p>
            <a:endParaRPr lang="en-GB" sz="2400" dirty="0">
              <a:highlight>
                <a:srgbClr val="FFFF00"/>
              </a:highlight>
              <a:latin typeface="Sassoon Penpals" panose="02000400000000000000" pitchFamily="2" charset="0"/>
            </a:endParaRPr>
          </a:p>
          <a:p>
            <a:endParaRPr lang="en-GB" sz="2400" dirty="0">
              <a:highlight>
                <a:srgbClr val="FFFF00"/>
              </a:highlight>
              <a:latin typeface="Sassoon Penpals" panose="02000400000000000000" pitchFamily="2" charset="0"/>
            </a:endParaRPr>
          </a:p>
          <a:p>
            <a:r>
              <a:rPr lang="en-GB" sz="2400" dirty="0">
                <a:latin typeface="Sassoon Penpals" panose="02000400000000000000" pitchFamily="2" charset="0"/>
              </a:rPr>
              <a:t>Spelling/Phonics 1x a week (given out on Friday and tested the following Friday.)</a:t>
            </a:r>
          </a:p>
          <a:p>
            <a:endParaRPr lang="en-GB" sz="2400" dirty="0" smtClean="0">
              <a:highlight>
                <a:srgbClr val="FFFF00"/>
              </a:highlight>
              <a:latin typeface="Sassoon Penpals" panose="02000400000000000000" pitchFamily="2" charset="0"/>
            </a:endParaRPr>
          </a:p>
          <a:p>
            <a:r>
              <a:rPr lang="en-GB" sz="2400" dirty="0">
                <a:latin typeface="Sassoon Penpals" panose="02000400000000000000" pitchFamily="2" charset="0"/>
              </a:rPr>
              <a:t>Maths: </a:t>
            </a:r>
            <a:r>
              <a:rPr lang="en-GB" sz="2400" dirty="0" err="1" smtClean="0">
                <a:latin typeface="Sassoon Penpals" panose="02000400000000000000" pitchFamily="2" charset="0"/>
              </a:rPr>
              <a:t>Numbots</a:t>
            </a:r>
            <a:r>
              <a:rPr lang="en-GB" sz="2400" dirty="0" smtClean="0">
                <a:latin typeface="Sassoon Penpals" panose="02000400000000000000" pitchFamily="2" charset="0"/>
              </a:rPr>
              <a:t> Games and Activities. Please see children’s reading record for log in details. </a:t>
            </a:r>
          </a:p>
          <a:p>
            <a:r>
              <a:rPr lang="en-GB" sz="2400" dirty="0">
                <a:latin typeface="Sassoon Penpals" panose="02000400000000000000" pitchFamily="2" charset="0"/>
                <a:hlinkClick r:id="rId2"/>
              </a:rPr>
              <a:t>https://play.numbots.com/#/</a:t>
            </a:r>
            <a:r>
              <a:rPr lang="en-GB" sz="2400" dirty="0" smtClean="0">
                <a:latin typeface="Sassoon Penpals" panose="02000400000000000000" pitchFamily="2" charset="0"/>
                <a:hlinkClick r:id="rId2"/>
              </a:rPr>
              <a:t>account/school-login/30497</a:t>
            </a:r>
            <a:r>
              <a:rPr lang="en-GB" sz="2400" dirty="0" smtClean="0">
                <a:latin typeface="Sassoon Penpals" panose="02000400000000000000" pitchFamily="2" charset="0"/>
              </a:rPr>
              <a:t> </a:t>
            </a:r>
            <a:endParaRPr lang="en-GB" sz="2400" dirty="0">
              <a:latin typeface="Sassoon Penpals" panose="02000400000000000000" pitchFamily="2" charset="0"/>
            </a:endParaRPr>
          </a:p>
          <a:p>
            <a:endParaRPr lang="en-GB" sz="2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8720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78F43D5-0183-5786-FCEC-18F53BB9BEB5}"/>
              </a:ext>
            </a:extLst>
          </p:cNvPr>
          <p:cNvSpPr txBox="1"/>
          <p:nvPr/>
        </p:nvSpPr>
        <p:spPr>
          <a:xfrm>
            <a:off x="477069" y="229560"/>
            <a:ext cx="655272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Phonics/Reading</a:t>
            </a:r>
            <a:endParaRPr lang="en-GB" sz="2400" dirty="0"/>
          </a:p>
          <a:p>
            <a:endParaRPr lang="en-GB" sz="2000" dirty="0">
              <a:latin typeface="Sassoon Penpals" panose="02000400000000000000" pitchFamily="2" charset="0"/>
            </a:endParaRPr>
          </a:p>
          <a:p>
            <a:r>
              <a:rPr lang="en-GB" sz="2000" dirty="0">
                <a:latin typeface="Sassoon Penpals" panose="02000400000000000000" pitchFamily="2" charset="0"/>
              </a:rPr>
              <a:t>Year 1 will be revising the Phonic sounds </a:t>
            </a:r>
          </a:p>
          <a:p>
            <a:r>
              <a:rPr lang="en-GB" sz="2000" dirty="0">
                <a:latin typeface="Sassoon Penpals" panose="02000400000000000000" pitchFamily="2" charset="0"/>
              </a:rPr>
              <a:t>children were taught in Reception.</a:t>
            </a:r>
          </a:p>
          <a:p>
            <a:endParaRPr lang="en-GB" sz="2000" dirty="0">
              <a:latin typeface="Sassoon Penpals" panose="02000400000000000000" pitchFamily="2" charset="0"/>
            </a:endParaRPr>
          </a:p>
          <a:p>
            <a:r>
              <a:rPr lang="en-GB" sz="2000" b="1" dirty="0">
                <a:latin typeface="Sassoon Penpals" panose="02000400000000000000" pitchFamily="2" charset="0"/>
              </a:rPr>
              <a:t>Little </a:t>
            </a:r>
            <a:r>
              <a:rPr lang="en-GB" sz="2000" b="1" dirty="0" err="1">
                <a:latin typeface="Sassoon Penpals" panose="02000400000000000000" pitchFamily="2" charset="0"/>
              </a:rPr>
              <a:t>Wandle</a:t>
            </a:r>
            <a:r>
              <a:rPr lang="en-GB" sz="2000" b="1" dirty="0">
                <a:latin typeface="Sassoon Penpals" panose="02000400000000000000" pitchFamily="2" charset="0"/>
              </a:rPr>
              <a:t> </a:t>
            </a:r>
            <a:r>
              <a:rPr lang="en-GB" sz="2000" dirty="0">
                <a:latin typeface="Sassoon Penpals" panose="02000400000000000000" pitchFamily="2" charset="0"/>
              </a:rPr>
              <a:t>is the phonics programme used by the school.</a:t>
            </a:r>
          </a:p>
          <a:p>
            <a:endParaRPr lang="en-GB" sz="2000" dirty="0">
              <a:latin typeface="Sassoon Penpals" panose="02000400000000000000" pitchFamily="2" charset="0"/>
            </a:endParaRPr>
          </a:p>
          <a:p>
            <a:r>
              <a:rPr lang="en-GB" sz="2000" dirty="0">
                <a:latin typeface="Sassoon Penpals" panose="02000400000000000000" pitchFamily="2" charset="0"/>
              </a:rPr>
              <a:t>Parents are encouraged to and can visit the website for more information. </a:t>
            </a:r>
            <a:r>
              <a:rPr lang="en-GB" sz="2000" u="sng" dirty="0">
                <a:solidFill>
                  <a:srgbClr val="202124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https://www.littlewandlelettersandsounds.org.uk/resources/for-parents/</a:t>
            </a:r>
            <a:r>
              <a:rPr lang="en-GB" sz="2000" dirty="0">
                <a:solidFill>
                  <a:srgbClr val="202124"/>
                </a:solidFill>
                <a:effectLst/>
                <a:latin typeface="Sassoon Penpals" panose="020004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dirty="0">
              <a:effectLst/>
              <a:latin typeface="Sassoon Penpals" panose="020004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000" dirty="0">
              <a:latin typeface="Sassoon Penpals" panose="02000400000000000000" pitchFamily="2" charset="0"/>
            </a:endParaRPr>
          </a:p>
          <a:p>
            <a:r>
              <a:rPr lang="en-GB" sz="2000" dirty="0">
                <a:latin typeface="Sassoon Penpals" panose="02000400000000000000" pitchFamily="2" charset="0"/>
              </a:rPr>
              <a:t>Your child will bring </a:t>
            </a:r>
            <a:r>
              <a:rPr lang="en-GB" sz="2000" dirty="0" smtClean="0">
                <a:latin typeface="Sassoon Penpals" panose="02000400000000000000" pitchFamily="2" charset="0"/>
              </a:rPr>
              <a:t>two reading </a:t>
            </a:r>
            <a:r>
              <a:rPr lang="en-GB" sz="2000" dirty="0">
                <a:latin typeface="Sassoon Penpals" panose="02000400000000000000" pitchFamily="2" charset="0"/>
              </a:rPr>
              <a:t>books home: </a:t>
            </a:r>
          </a:p>
          <a:p>
            <a:r>
              <a:rPr lang="en-GB" sz="2000" dirty="0" smtClean="0">
                <a:latin typeface="Sassoon Penpals" panose="02000400000000000000" pitchFamily="2" charset="0"/>
              </a:rPr>
              <a:t>One decodable book </a:t>
            </a:r>
            <a:r>
              <a:rPr lang="en-GB" sz="2000" dirty="0">
                <a:latin typeface="Sassoon Penpals" panose="02000400000000000000" pitchFamily="2" charset="0"/>
              </a:rPr>
              <a:t>and one book for enjoyment, loaned from the school/class library.</a:t>
            </a:r>
          </a:p>
          <a:p>
            <a:endParaRPr lang="en-GB" sz="2000" b="1" dirty="0">
              <a:latin typeface="Sassoon Penpals" panose="02000400000000000000" pitchFamily="2" charset="0"/>
            </a:endParaRPr>
          </a:p>
          <a:p>
            <a:r>
              <a:rPr lang="en-GB" sz="2000" b="1" dirty="0">
                <a:latin typeface="Sassoon Penpals" panose="02000400000000000000" pitchFamily="2" charset="0"/>
              </a:rPr>
              <a:t>Your child should read for a minimum of 10 minutes each day.</a:t>
            </a:r>
          </a:p>
          <a:p>
            <a:endParaRPr lang="en-GB" sz="2000" b="1" dirty="0">
              <a:latin typeface="Sassoon Penpals" panose="02000400000000000000" pitchFamily="2" charset="0"/>
            </a:endParaRPr>
          </a:p>
          <a:p>
            <a:r>
              <a:rPr lang="en-GB" sz="2000" dirty="0">
                <a:latin typeface="Sassoon Penpals" panose="02000400000000000000" pitchFamily="2" charset="0"/>
              </a:rPr>
              <a:t>A fee will be charged for lost or damaged books.</a:t>
            </a:r>
          </a:p>
          <a:p>
            <a:endParaRPr lang="en-GB" sz="2000" dirty="0">
              <a:latin typeface="Sassoon Penpals" panose="02000400000000000000" pitchFamily="2" charset="0"/>
            </a:endParaRPr>
          </a:p>
          <a:p>
            <a:r>
              <a:rPr lang="en-GB" sz="2000" b="1" dirty="0">
                <a:latin typeface="Sassoon Penpals" panose="02000400000000000000" pitchFamily="2" charset="0"/>
              </a:rPr>
              <a:t>Your child should bring their reading books to school EVERY DAY.</a:t>
            </a:r>
          </a:p>
          <a:p>
            <a:endParaRPr lang="en-GB" sz="2400" b="1" dirty="0"/>
          </a:p>
        </p:txBody>
      </p:sp>
      <p:pic>
        <p:nvPicPr>
          <p:cNvPr id="5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3D1C68BD-0F0D-0175-BB8B-D983C80C5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Little Wandle">
            <a:extLst>
              <a:ext uri="{FF2B5EF4-FFF2-40B4-BE49-F238E27FC236}">
                <a16:creationId xmlns:a16="http://schemas.microsoft.com/office/drawing/2014/main" id="{F55A7A59-D673-7625-F06C-3273F272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797" y="4365104"/>
            <a:ext cx="1855093" cy="185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26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Phonics Screening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500" b="1" dirty="0" smtClean="0">
                <a:latin typeface="Sassoon Penpals" panose="02000400000000000000" pitchFamily="2" charset="0"/>
              </a:rPr>
              <a:t>ALL </a:t>
            </a:r>
            <a:r>
              <a:rPr lang="en-US" sz="3500" dirty="0" smtClean="0">
                <a:latin typeface="Sassoon Penpals" panose="02000400000000000000" pitchFamily="2" charset="0"/>
              </a:rPr>
              <a:t>children in Year 1 will be tested on their phonic knowledge at the end of the Year.</a:t>
            </a:r>
          </a:p>
          <a:p>
            <a:r>
              <a:rPr lang="en-US" sz="3500" dirty="0" smtClean="0">
                <a:latin typeface="Sassoon Penpals" panose="02000400000000000000" pitchFamily="2" charset="0"/>
              </a:rPr>
              <a:t>The phonics screening test usually takes place in </a:t>
            </a:r>
            <a:r>
              <a:rPr lang="en-US" sz="3500" b="1" dirty="0" smtClean="0">
                <a:latin typeface="Sassoon Penpals" panose="02000400000000000000" pitchFamily="2" charset="0"/>
              </a:rPr>
              <a:t>June.</a:t>
            </a:r>
          </a:p>
          <a:p>
            <a:r>
              <a:rPr lang="en-US" sz="3500" dirty="0" smtClean="0">
                <a:latin typeface="Sassoon Penpals" panose="02000400000000000000" pitchFamily="2" charset="0"/>
              </a:rPr>
              <a:t>Further information about specific dates and  the test itself will be given later in the year.</a:t>
            </a:r>
            <a:endParaRPr lang="en-GB" sz="3500" dirty="0">
              <a:latin typeface="Sassoon Penpals" panose="020004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4915022"/>
            <a:ext cx="3096344" cy="194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>
            <a:extLst>
              <a:ext uri="{FF2B5EF4-FFF2-40B4-BE49-F238E27FC236}">
                <a16:creationId xmlns:a16="http://schemas.microsoft.com/office/drawing/2014/main" id="{F5188BF8-6DE0-1E9E-8555-989BC8F06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12395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D0921A-B3DF-F86A-4CAD-0E916B5C8320}"/>
              </a:ext>
            </a:extLst>
          </p:cNvPr>
          <p:cNvSpPr/>
          <p:nvPr/>
        </p:nvSpPr>
        <p:spPr>
          <a:xfrm>
            <a:off x="860425" y="2600325"/>
            <a:ext cx="7202488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GB" altLang="en-US" sz="2400" b="1" u="sng" dirty="0">
                <a:latin typeface="Sassoon Penpals" panose="02000400000000000000" pitchFamily="2" charset="0"/>
              </a:rPr>
              <a:t>Expectations of pupils  attitude and behaviour</a:t>
            </a:r>
          </a:p>
          <a:p>
            <a:pPr algn="ctr" eaLnBrk="1" hangingPunct="1">
              <a:defRPr/>
            </a:pPr>
            <a:endParaRPr lang="en-GB" altLang="en-US" sz="2400" b="1" u="sng" dirty="0">
              <a:latin typeface="Sassoon Penpals" panose="02000400000000000000" pitchFamily="2" charset="0"/>
            </a:endParaRPr>
          </a:p>
          <a:p>
            <a:pPr eaLnBrk="1" hangingPunct="1"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Children should be prepared for the school day.</a:t>
            </a:r>
          </a:p>
          <a:p>
            <a:pPr eaLnBrk="1" hangingPunct="1">
              <a:defRPr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Learning behaviour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School 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bag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 smtClean="0">
                <a:latin typeface="Sassoon Penpals" panose="02000400000000000000" pitchFamily="2" charset="0"/>
              </a:rPr>
              <a:t>Water Bottle</a:t>
            </a:r>
            <a:endParaRPr lang="en-GB" altLang="en-US" sz="2400" dirty="0">
              <a:latin typeface="Sassoon Penpals" panose="02000400000000000000" pitchFamily="2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Packed 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lunch (if you are providing from home)</a:t>
            </a:r>
            <a:endParaRPr lang="en-GB" altLang="en-US" sz="2400" dirty="0">
              <a:latin typeface="Sassoon Penpals" panose="02000400000000000000" pitchFamily="2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en-GB" altLang="en-US" sz="2400" dirty="0">
                <a:latin typeface="Sassoon Penpals" panose="02000400000000000000" pitchFamily="2" charset="0"/>
              </a:rPr>
              <a:t>Home learning and reading books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endParaRPr lang="en-GB" altLang="en-US" sz="2400" dirty="0"/>
          </a:p>
        </p:txBody>
      </p:sp>
      <p:pic>
        <p:nvPicPr>
          <p:cNvPr id="9220" name="Picture 5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8D99DEEE-6588-474C-457A-98CBBD7C7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id="{474C3EF1-033A-FD9B-14E5-C863170D3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981200"/>
            <a:ext cx="8351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Uniform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0605F1A5-05FD-7813-CA46-0E0D9412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" y="695379"/>
            <a:ext cx="895032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4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1268" name="TextBox 2">
            <a:extLst>
              <a:ext uri="{FF2B5EF4-FFF2-40B4-BE49-F238E27FC236}">
                <a16:creationId xmlns:a16="http://schemas.microsoft.com/office/drawing/2014/main" id="{51EA381F-C9A0-9828-4D73-C38B9E83D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588" y="2413000"/>
            <a:ext cx="8347075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Sassoon Penpals" panose="02000400000000000000" pitchFamily="2" charset="0"/>
              </a:rPr>
              <a:t>Girls</a:t>
            </a:r>
            <a:endParaRPr lang="en-GB" altLang="en-US" sz="2000" dirty="0">
              <a:latin typeface="Sassoon Penpals" panose="02000400000000000000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Purple pullover or cardigan with school logo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White polo shirt with or without school logo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Grey or black school skirt, tunic or trousers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Plain grey or navy blue tights or socks (winter) White socks or tights for girls with summer uniform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Plain black shoes or boots (no heel)- no fancy designs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Black, purple or white hijab (plain)       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Religious jewellery is permitted and ear studs, not hoop earrings should be worn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No makeup or nail polish to be worn in school.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dirty="0">
              <a:latin typeface="Sassoon Penpals" panose="02000400000000000000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Sassoon Penpals" panose="02000400000000000000" pitchFamily="2" charset="0"/>
              </a:rPr>
              <a:t>Girls may wear purple and white checked or striped summer dresses and the school cardigan with white socks or tights. No open- toed sandals</a:t>
            </a:r>
          </a:p>
        </p:txBody>
      </p:sp>
      <p:sp>
        <p:nvSpPr>
          <p:cNvPr id="11269" name="TextBox 6">
            <a:extLst>
              <a:ext uri="{FF2B5EF4-FFF2-40B4-BE49-F238E27FC236}">
                <a16:creationId xmlns:a16="http://schemas.microsoft.com/office/drawing/2014/main" id="{52C18A8F-600A-43A0-4B6F-6D575CECE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1550" y="2741613"/>
            <a:ext cx="39608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11270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E95ABFD2-C26B-A5DA-ABB1-BEB04C7ED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2610" y="114326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>
            <a:extLst>
              <a:ext uri="{FF2B5EF4-FFF2-40B4-BE49-F238E27FC236}">
                <a16:creationId xmlns:a16="http://schemas.microsoft.com/office/drawing/2014/main" id="{E0393A7E-A3D5-49E3-C014-B19DD1BC7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981200"/>
            <a:ext cx="8351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Uniform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A5C8B2FD-1CC3-479F-5A3E-12FE51F2E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02" y="764253"/>
            <a:ext cx="895032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</a:t>
            </a: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SCHOOL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3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4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2292" name="TextBox 2">
            <a:extLst>
              <a:ext uri="{FF2B5EF4-FFF2-40B4-BE49-F238E27FC236}">
                <a16:creationId xmlns:a16="http://schemas.microsoft.com/office/drawing/2014/main" id="{854966EE-1214-2C3C-75C1-495FEA41D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36838"/>
            <a:ext cx="8347075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Sassoon Penpals" panose="02000400000000000000" pitchFamily="2" charset="0"/>
              </a:rPr>
              <a:t>Boys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Purple pullover with school logo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White polo shirt with or without school logo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Grey or black school trousers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Plain black shoes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No </a:t>
            </a:r>
            <a:r>
              <a:rPr lang="en-GB" altLang="en-US" sz="2400" dirty="0" err="1">
                <a:latin typeface="Sassoon Penpals" panose="02000400000000000000" pitchFamily="2" charset="0"/>
              </a:rPr>
              <a:t>mohawk</a:t>
            </a:r>
            <a:r>
              <a:rPr lang="en-GB" altLang="en-US" sz="2400" dirty="0">
                <a:latin typeface="Sassoon Penpals" panose="02000400000000000000" pitchFamily="2" charset="0"/>
              </a:rPr>
              <a:t> style haircuts or haircuts with carved features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For Sikh children who have uncut hair, coverings should be black or navy blue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Religious jewellery only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  <p:sp>
        <p:nvSpPr>
          <p:cNvPr id="12293" name="TextBox 6">
            <a:extLst>
              <a:ext uri="{FF2B5EF4-FFF2-40B4-BE49-F238E27FC236}">
                <a16:creationId xmlns:a16="http://schemas.microsoft.com/office/drawing/2014/main" id="{08F42B7D-18FB-0182-2E10-D97269C26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1550" y="2741613"/>
            <a:ext cx="39608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12294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06F27C84-6400-FB67-1E75-F0D33B87E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15888"/>
            <a:ext cx="14414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8628"/>
            <a:ext cx="5580112" cy="3040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356992"/>
            <a:ext cx="4756912" cy="33487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145451"/>
            <a:ext cx="2798499" cy="3012888"/>
          </a:xfrm>
          <a:prstGeom prst="rect">
            <a:avLst/>
          </a:prstGeom>
        </p:spPr>
      </p:pic>
      <p:pic>
        <p:nvPicPr>
          <p:cNvPr id="1026" name="Picture 2" descr="Dormers Wells Infant and Junior School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3" r="8169"/>
          <a:stretch/>
        </p:blipFill>
        <p:spPr bwMode="auto">
          <a:xfrm>
            <a:off x="5053388" y="3284984"/>
            <a:ext cx="3960440" cy="342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2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>
            <a:extLst>
              <a:ext uri="{FF2B5EF4-FFF2-40B4-BE49-F238E27FC236}">
                <a16:creationId xmlns:a16="http://schemas.microsoft.com/office/drawing/2014/main" id="{371C55ED-7A37-605F-5269-A92375A15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" y="2216150"/>
            <a:ext cx="8351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P.E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sp>
        <p:nvSpPr>
          <p:cNvPr id="13315" name="Rectangle 5">
            <a:extLst>
              <a:ext uri="{FF2B5EF4-FFF2-40B4-BE49-F238E27FC236}">
                <a16:creationId xmlns:a16="http://schemas.microsoft.com/office/drawing/2014/main" id="{0BDC49EF-4369-E47A-BFF0-1BB970A8E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960688"/>
            <a:ext cx="81375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Sassoon Penpals" panose="02000400000000000000" pitchFamily="2" charset="0"/>
              </a:rPr>
              <a:t>All children must have the following as part of their P.E. kit: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School T-shirt with logo and plain navy, black or purple shorts in school PE bag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Track suit bottoms may be worn in the winter- they should be plain navy or black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Children need plimsolls and trainers and these should be checked for fit regularly</a:t>
            </a:r>
          </a:p>
          <a:p>
            <a:pPr>
              <a:buFont typeface="Arial" panose="020B0604020202020204" pitchFamily="34" charset="0"/>
              <a:buNone/>
            </a:pPr>
            <a:endParaRPr lang="en-GB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/>
          </a:p>
        </p:txBody>
      </p:sp>
      <p:sp>
        <p:nvSpPr>
          <p:cNvPr id="13316" name="Rectangle 5">
            <a:extLst>
              <a:ext uri="{FF2B5EF4-FFF2-40B4-BE49-F238E27FC236}">
                <a16:creationId xmlns:a16="http://schemas.microsoft.com/office/drawing/2014/main" id="{10FE8121-41E7-C010-CB81-AA8CEC193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349750"/>
            <a:ext cx="81375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b="1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sp>
        <p:nvSpPr>
          <p:cNvPr id="13317" name="Rectangle 6">
            <a:extLst>
              <a:ext uri="{FF2B5EF4-FFF2-40B4-BE49-F238E27FC236}">
                <a16:creationId xmlns:a16="http://schemas.microsoft.com/office/drawing/2014/main" id="{7A798CD4-2E28-5068-6DFA-F07F22F18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598" y="5699899"/>
            <a:ext cx="83407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Sassoon Penpals" panose="02000400000000000000" pitchFamily="2" charset="0"/>
              </a:rPr>
              <a:t>School uniform is available for purchase from Fashion Mark, 18 High Street, Southall, UB1 3DA</a:t>
            </a:r>
          </a:p>
        </p:txBody>
      </p:sp>
      <p:sp>
        <p:nvSpPr>
          <p:cNvPr id="13318" name="Rectangle 7">
            <a:extLst>
              <a:ext uri="{FF2B5EF4-FFF2-40B4-BE49-F238E27FC236}">
                <a16:creationId xmlns:a16="http://schemas.microsoft.com/office/drawing/2014/main" id="{89EC1467-E278-357D-7258-8D3C813BD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838" y="1082675"/>
            <a:ext cx="89503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3319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F297918E-344C-EDCD-7101-6FE037A23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F2E0A0F-B04A-D32B-08D1-9538537E9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33388"/>
            <a:ext cx="8496300" cy="599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BB6BFB10-11B3-C4B8-0F15-D22308E4A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60350"/>
            <a:ext cx="10795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id="{E22A52B8-1217-CFC0-A648-BB7DB21DD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428625"/>
            <a:ext cx="7704138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8800" u="sng" dirty="0">
                <a:latin typeface="Calibri"/>
                <a:cs typeface="Arial"/>
              </a:rPr>
              <a:t>P.E Days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600" dirty="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600" dirty="0">
              <a:latin typeface="Calibri"/>
              <a:cs typeface="Arial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dirty="0">
                <a:latin typeface="Sassoon Penpals" panose="02000400000000000000" pitchFamily="2" charset="0"/>
                <a:cs typeface="Arial"/>
              </a:rPr>
              <a:t>Seacole (</a:t>
            </a: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Miss </a:t>
            </a:r>
            <a:r>
              <a:rPr lang="en-GB" altLang="en-US" sz="3600" dirty="0" err="1" smtClean="0">
                <a:latin typeface="Sassoon Penpals" panose="02000400000000000000" pitchFamily="2" charset="0"/>
                <a:ea typeface="MS PGothic"/>
                <a:cs typeface="Calibri"/>
              </a:rPr>
              <a:t>Baraky</a:t>
            </a: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)  – Monday </a:t>
            </a: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&amp; Tuesday</a:t>
            </a:r>
            <a:endParaRPr lang="en-US" altLang="en-US" dirty="0" smtClean="0">
              <a:latin typeface="Sassoon Penpals" panose="02000400000000000000" pitchFamily="2" charset="0"/>
              <a:cs typeface="Arial"/>
            </a:endParaRPr>
          </a:p>
          <a:p>
            <a:pPr algn="ctr">
              <a:spcBef>
                <a:spcPct val="0"/>
              </a:spcBef>
              <a:buNone/>
            </a:pP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Earhart </a:t>
            </a:r>
            <a:r>
              <a:rPr lang="en-US" altLang="en-US" dirty="0">
                <a:latin typeface="Sassoon Penpals" panose="02000400000000000000" pitchFamily="2" charset="0"/>
                <a:cs typeface="Arial"/>
              </a:rPr>
              <a:t>(</a:t>
            </a: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Miss Moreno) – </a:t>
            </a:r>
            <a:r>
              <a:rPr lang="en-US" altLang="en-US" dirty="0" smtClean="0">
                <a:latin typeface="Sassoon Penpals" panose="02000400000000000000" pitchFamily="2" charset="0"/>
                <a:cs typeface="Arial"/>
              </a:rPr>
              <a:t>Monday &amp; Tuesday</a:t>
            </a:r>
            <a:endParaRPr lang="en-US" altLang="en-US" dirty="0">
              <a:latin typeface="Sassoon Penpals" panose="02000400000000000000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dirty="0">
              <a:latin typeface="Sassoon Penpals" panose="02000400000000000000" pitchFamily="2" charset="0"/>
              <a:cs typeface="Arial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dirty="0">
              <a:latin typeface="Sassoon Penpals" panose="02000400000000000000" pitchFamily="2" charset="0"/>
              <a:cs typeface="Arial"/>
            </a:endParaRPr>
          </a:p>
          <a:p>
            <a:pPr algn="ctr">
              <a:spcBef>
                <a:spcPct val="0"/>
              </a:spcBef>
              <a:buNone/>
            </a:pPr>
            <a:r>
              <a:rPr lang="en-GB" altLang="en-US" sz="3600" dirty="0">
                <a:latin typeface="Sassoon Penpals" panose="02000400000000000000" pitchFamily="2" charset="0"/>
                <a:cs typeface="Arial"/>
              </a:rPr>
              <a:t>Please ensure your child comes to school in their P.E kits on these days. </a:t>
            </a:r>
            <a:endParaRPr lang="en-US" altLang="en-US" dirty="0">
              <a:latin typeface="Sassoon Penpals" panose="02000400000000000000" pitchFamily="2" charset="0"/>
            </a:endParaRPr>
          </a:p>
        </p:txBody>
      </p:sp>
      <p:pic>
        <p:nvPicPr>
          <p:cNvPr id="16387" name="Picture 2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1E859F3F-3E31-EFFD-6E09-2CDB29641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>
            <a:extLst>
              <a:ext uri="{FF2B5EF4-FFF2-40B4-BE49-F238E27FC236}">
                <a16:creationId xmlns:a16="http://schemas.microsoft.com/office/drawing/2014/main" id="{13BE3A07-3265-4DCB-EF48-396C09534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88" y="2024063"/>
            <a:ext cx="8351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Being Healthy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1F43E2-C413-B719-5432-25652C551249}"/>
              </a:ext>
            </a:extLst>
          </p:cNvPr>
          <p:cNvSpPr/>
          <p:nvPr/>
        </p:nvSpPr>
        <p:spPr>
          <a:xfrm>
            <a:off x="595313" y="2632075"/>
            <a:ext cx="7597775" cy="406265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All children should have a plastic water bottle to keep hydrated during the day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Children who have a packed lunch, must bring their lunch to school in a clearly named lunchbox.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We encourage healthy eating and therefore do not allow fizzy drinks or confectionery.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Children should have a balanced meal to include: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a savoury snack, such as a sandwich or pitta bread,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a piece of fruit or yogurt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a healthy drink such as fruit juice, milk or water.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2000" dirty="0">
              <a:latin typeface="Sassoon Penpals" panose="02000400000000000000" pitchFamily="2" charset="0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000" dirty="0">
                <a:latin typeface="Sassoon Penpals" panose="02000400000000000000" pitchFamily="2" charset="0"/>
                <a:cs typeface="+mn-cs"/>
              </a:rPr>
              <a:t>Please do not include nuts, nut products, glass bottles or glass containers.</a:t>
            </a:r>
          </a:p>
        </p:txBody>
      </p:sp>
      <p:pic>
        <p:nvPicPr>
          <p:cNvPr id="17412" name="Picture 6">
            <a:extLst>
              <a:ext uri="{FF2B5EF4-FFF2-40B4-BE49-F238E27FC236}">
                <a16:creationId xmlns:a16="http://schemas.microsoft.com/office/drawing/2014/main" id="{9FA4F6C4-EFFA-289D-F0FB-15CA53017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775" y="4663400"/>
            <a:ext cx="1735137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5">
            <a:extLst>
              <a:ext uri="{FF2B5EF4-FFF2-40B4-BE49-F238E27FC236}">
                <a16:creationId xmlns:a16="http://schemas.microsoft.com/office/drawing/2014/main" id="{3514E24F-7C78-92B4-6B96-40037C5A4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908050"/>
            <a:ext cx="89503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7414" name="Picture 7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304ECEED-DFBA-81B4-F9A4-354316E9E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>
            <a:extLst>
              <a:ext uri="{FF2B5EF4-FFF2-40B4-BE49-F238E27FC236}">
                <a16:creationId xmlns:a16="http://schemas.microsoft.com/office/drawing/2014/main" id="{849C0C30-D2CC-BB3D-853C-CF61773ED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501900"/>
            <a:ext cx="8351837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 dirty="0">
                <a:latin typeface="Sassoon Penpals" panose="02000400000000000000" pitchFamily="2" charset="0"/>
                <a:ea typeface="MS PGothic" panose="020B0600070205080204" pitchFamily="34" charset="-128"/>
              </a:rPr>
              <a:t>Water bottles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u="sng" dirty="0"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Children are encouraged to drink water throughout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the day.  They should have a </a:t>
            </a:r>
            <a:r>
              <a:rPr lang="en-GB" altLang="en-US" sz="2400" b="1" u="sng" dirty="0">
                <a:latin typeface="Sassoon Penpals" panose="02000400000000000000" pitchFamily="2" charset="0"/>
                <a:ea typeface="MS PGothic" panose="020B0600070205080204" pitchFamily="34" charset="-128"/>
              </a:rPr>
              <a:t>sipper bottle </a:t>
            </a: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that 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labelled with their name and class.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Sassoon Penpals" panose="02000400000000000000" pitchFamily="2" charset="0"/>
                <a:ea typeface="MS PGothic" panose="020B0600070205080204" pitchFamily="34" charset="-128"/>
              </a:rPr>
              <a:t>Water bottles should not be put into book bags.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latin typeface="Sassoon Penpals" panose="02000400000000000000" pitchFamily="2" charset="0"/>
              <a:ea typeface="MS PGothic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A sipper bottle will not leak if it tips over and this is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  <a:ea typeface="MS PGothic" panose="020B0600070205080204" pitchFamily="34" charset="-128"/>
              </a:rPr>
              <a:t>important as bottles are sometimes on the children’s desks and this will prevent damage to books and their work.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200" dirty="0">
              <a:ea typeface="MS PGothic" panose="020B0600070205080204" pitchFamily="34" charset="-128"/>
            </a:endParaRPr>
          </a:p>
        </p:txBody>
      </p:sp>
      <p:pic>
        <p:nvPicPr>
          <p:cNvPr id="18435" name="Picture 2" descr="Tutti Fruiti Infuser Water Bottle">
            <a:extLst>
              <a:ext uri="{FF2B5EF4-FFF2-40B4-BE49-F238E27FC236}">
                <a16:creationId xmlns:a16="http://schemas.microsoft.com/office/drawing/2014/main" id="{53C10CB2-D0D2-BFEB-C731-915723F7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216150"/>
            <a:ext cx="2316163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5">
            <a:extLst>
              <a:ext uri="{FF2B5EF4-FFF2-40B4-BE49-F238E27FC236}">
                <a16:creationId xmlns:a16="http://schemas.microsoft.com/office/drawing/2014/main" id="{C7D1DDD8-26ED-5947-F07C-F3C8BA05C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12395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18437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1A578823-E6C6-6E87-09B6-DD737D78F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>
            <a:extLst>
              <a:ext uri="{FF2B5EF4-FFF2-40B4-BE49-F238E27FC236}">
                <a16:creationId xmlns:a16="http://schemas.microsoft.com/office/drawing/2014/main" id="{9BB13A0B-FC06-949E-6317-F9ED9F29D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27363"/>
            <a:ext cx="853281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u="sng" dirty="0">
                <a:latin typeface="Sassoon Penpals" panose="02000400000000000000" pitchFamily="2" charset="0"/>
              </a:rPr>
              <a:t>If you have a problem or concern</a:t>
            </a:r>
            <a:endParaRPr lang="en-GB" altLang="en-US" sz="2400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1.            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Class </a:t>
            </a:r>
            <a:r>
              <a:rPr lang="en-GB" altLang="en-US" sz="2400" dirty="0">
                <a:latin typeface="Sassoon Penpals" panose="02000400000000000000" pitchFamily="2" charset="0"/>
              </a:rPr>
              <a:t>Teacher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2.	Phase Leader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3.           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Head </a:t>
            </a:r>
            <a:r>
              <a:rPr lang="en-GB" altLang="en-US" sz="2400" dirty="0">
                <a:latin typeface="Sassoon Penpals" panose="02000400000000000000" pitchFamily="2" charset="0"/>
              </a:rPr>
              <a:t>or Deputy Head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u="sng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u="sng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u="sng" dirty="0">
                <a:latin typeface="Sassoon Penpals" panose="02000400000000000000" pitchFamily="2" charset="0"/>
              </a:rPr>
              <a:t>Please make appointments via the office for other concerns: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="1" u="sng" dirty="0">
              <a:latin typeface="Sassoon Penpals" panose="02000400000000000000" pitchFamily="2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For SEN issues contact 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Ms Sargeant (</a:t>
            </a:r>
            <a:r>
              <a:rPr lang="en-GB" altLang="en-US" sz="2400" dirty="0">
                <a:latin typeface="Sassoon Penpals" panose="02000400000000000000" pitchFamily="2" charset="0"/>
              </a:rPr>
              <a:t>SENCO)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Sassoon Penpals" panose="02000400000000000000" pitchFamily="2" charset="0"/>
              </a:rPr>
              <a:t>For safeguarding issues contact 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Mrs </a:t>
            </a:r>
            <a:r>
              <a:rPr lang="en-GB" altLang="en-US" sz="2400" dirty="0">
                <a:latin typeface="Sassoon Penpals" panose="02000400000000000000" pitchFamily="2" charset="0"/>
              </a:rPr>
              <a:t>George and Mrs </a:t>
            </a:r>
            <a:r>
              <a:rPr lang="en-GB" altLang="en-US" sz="2400" dirty="0" smtClean="0">
                <a:latin typeface="Sassoon Penpals" panose="02000400000000000000" pitchFamily="2" charset="0"/>
              </a:rPr>
              <a:t>Mosley.</a:t>
            </a:r>
            <a:endParaRPr lang="en-GB" altLang="en-US" sz="2400" dirty="0">
              <a:latin typeface="Sassoon Penpals" panose="02000400000000000000" pitchFamily="2" charset="0"/>
            </a:endParaRPr>
          </a:p>
        </p:txBody>
      </p:sp>
      <p:sp>
        <p:nvSpPr>
          <p:cNvPr id="22531" name="Rectangle 5">
            <a:extLst>
              <a:ext uri="{FF2B5EF4-FFF2-40B4-BE49-F238E27FC236}">
                <a16:creationId xmlns:a16="http://schemas.microsoft.com/office/drawing/2014/main" id="{64A51F49-4CEC-B273-18EE-2D81EC8D4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205038"/>
            <a:ext cx="83518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u="sng">
                <a:ea typeface="MS PGothic" panose="020B0600070205080204" pitchFamily="34" charset="-128"/>
              </a:rPr>
              <a:t>Concerns and Queries</a:t>
            </a:r>
            <a:endParaRPr lang="en-GB" altLang="en-US" sz="2800" b="1" u="sng">
              <a:ea typeface="MS PGothic" panose="020B0600070205080204" pitchFamily="34" charset="-128"/>
            </a:endParaRP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24EAF07D-F8D3-CCA4-BE98-47CAB7B04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" y="1123950"/>
            <a:ext cx="8950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>
                <a:latin typeface="Times New Roman" panose="02020603050405020304" pitchFamily="18" charset="0"/>
                <a:ea typeface="MS PGothic" panose="020B0600070205080204" pitchFamily="34" charset="-128"/>
              </a:rPr>
              <a:t>DORMERS WELLS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500" b="1" u="sng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PRIMARY SCHOOL</a:t>
            </a:r>
            <a:endParaRPr lang="en-GB" altLang="en-US" sz="3500" b="1" u="sng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000" b="1" u="sng" dirty="0">
              <a:solidFill>
                <a:schemeClr val="tx2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22533" name="Picture 6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5509D6E6-4F93-B9F4-2AF0-4E40E1A8D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60350"/>
            <a:ext cx="14430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5"/>
          <p:cNvSpPr>
            <a:spLocks noChangeArrowheads="1"/>
          </p:cNvSpPr>
          <p:nvPr/>
        </p:nvSpPr>
        <p:spPr bwMode="auto">
          <a:xfrm>
            <a:off x="-468313" y="179388"/>
            <a:ext cx="83518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Parent volunteers</a:t>
            </a:r>
            <a:endParaRPr lang="en-GB" altLang="en-US" sz="3600" b="1" u="sng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  <p:pic>
        <p:nvPicPr>
          <p:cNvPr id="31747" name="Picture 4" descr="PARENT REA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793750"/>
            <a:ext cx="6696075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358775" y="4862513"/>
            <a:ext cx="6877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If you can consistency give some time each week to be a parent reader, please email or come into the school office to ask for an application. We would love to have you!</a:t>
            </a:r>
            <a:endParaRPr lang="en-GB" altLang="en-US" sz="2800" b="1">
              <a:solidFill>
                <a:schemeClr val="tx1"/>
              </a:solidFill>
              <a:latin typeface="Sassoon Penpals" panose="02000400000000000000" pitchFamily="2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04235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663" y="1074738"/>
            <a:ext cx="8064500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🌟 Why do we need Class Reps?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Class Reps can help make communication between families and the school easier. 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They can: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📢 </a:t>
            </a:r>
            <a:r>
              <a:rPr lang="en-GB" sz="2000" b="1" dirty="0">
                <a:latin typeface="Sassoon Penpals" panose="02000400000000000000" pitchFamily="2" charset="0"/>
              </a:rPr>
              <a:t>Share information</a:t>
            </a:r>
            <a:r>
              <a:rPr lang="en-GB" sz="2000" dirty="0">
                <a:latin typeface="Sassoon Penpals" panose="02000400000000000000" pitchFamily="2" charset="0"/>
              </a:rPr>
              <a:t> — pass on useful reminders, dates and announcements from the school or class teacher.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💬 </a:t>
            </a:r>
            <a:r>
              <a:rPr lang="en-GB" sz="2000" b="1" dirty="0">
                <a:latin typeface="Sassoon Penpals" panose="02000400000000000000" pitchFamily="2" charset="0"/>
              </a:rPr>
              <a:t>Help parents communicate</a:t>
            </a:r>
            <a:r>
              <a:rPr lang="en-GB" sz="2000" dirty="0">
                <a:latin typeface="Sassoon Penpals" panose="02000400000000000000" pitchFamily="2" charset="0"/>
              </a:rPr>
              <a:t> — give parents/carers a friendly point of contact if they have general questions or suggestions.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🤝 </a:t>
            </a:r>
            <a:r>
              <a:rPr lang="en-GB" sz="2000" b="1" dirty="0">
                <a:latin typeface="Sassoon Penpals" panose="02000400000000000000" pitchFamily="2" charset="0"/>
              </a:rPr>
              <a:t>Build a stronger class community</a:t>
            </a:r>
            <a:r>
              <a:rPr lang="en-GB" sz="2000" dirty="0">
                <a:latin typeface="Sassoon Penpals" panose="02000400000000000000" pitchFamily="2" charset="0"/>
              </a:rPr>
              <a:t> — help families get to know one another and feel more connected.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💡 </a:t>
            </a:r>
            <a:r>
              <a:rPr lang="en-GB" sz="2000" b="1" dirty="0">
                <a:latin typeface="Sassoon Penpals" panose="02000400000000000000" pitchFamily="2" charset="0"/>
              </a:rPr>
              <a:t>Collect ideas and feedback</a:t>
            </a:r>
            <a:r>
              <a:rPr lang="en-GB" sz="2000" dirty="0">
                <a:latin typeface="Sassoon Penpals" panose="02000400000000000000" pitchFamily="2" charset="0"/>
              </a:rPr>
              <a:t> — bring constructive suggestions from parents to the appropriate person at school.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🎉 </a:t>
            </a:r>
            <a:r>
              <a:rPr lang="en-GB" sz="2000" b="1" dirty="0">
                <a:latin typeface="Sassoon Penpals" panose="02000400000000000000" pitchFamily="2" charset="0"/>
              </a:rPr>
              <a:t>Support class activities</a:t>
            </a:r>
            <a:r>
              <a:rPr lang="en-GB" sz="2000" dirty="0">
                <a:latin typeface="Sassoon Penpals" panose="02000400000000000000" pitchFamily="2" charset="0"/>
              </a:rPr>
              <a:t> — where appropriate, help organise social activities or support school events.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🌈 </a:t>
            </a:r>
            <a:r>
              <a:rPr lang="en-GB" sz="2000" b="1" dirty="0">
                <a:latin typeface="Sassoon Penpals" panose="02000400000000000000" pitchFamily="2" charset="0"/>
              </a:rPr>
              <a:t>Make new families feel welcome</a:t>
            </a:r>
            <a:r>
              <a:rPr lang="en-GB" sz="2000" dirty="0">
                <a:latin typeface="Sassoon Penpals" panose="02000400000000000000" pitchFamily="2" charset="0"/>
              </a:rPr>
              <a:t> — particularly families who have recently joined the school. 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250825" y="333375"/>
            <a:ext cx="684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C</a:t>
            </a:r>
            <a:r>
              <a:rPr lang="en-GB" altLang="en-US" sz="3600" u="sng">
                <a:solidFill>
                  <a:schemeClr val="tx1"/>
                </a:solidFill>
                <a:latin typeface="Sassoon Penpals" panose="02000400000000000000" pitchFamily="2" charset="0"/>
                <a:ea typeface="MS PGothic" panose="020B0600070205080204" pitchFamily="34" charset="-128"/>
              </a:rPr>
              <a:t>lass reps</a:t>
            </a:r>
          </a:p>
        </p:txBody>
      </p:sp>
    </p:spTree>
    <p:extLst>
      <p:ext uri="{BB962C8B-B14F-4D97-AF65-F5344CB8AC3E}">
        <p14:creationId xmlns:p14="http://schemas.microsoft.com/office/powerpoint/2010/main" val="4692515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8925" y="336550"/>
            <a:ext cx="8856663" cy="6800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The Class Rep will:</a:t>
            </a:r>
            <a:endParaRPr lang="en-GB" sz="2000" dirty="0">
              <a:latin typeface="Sassoon Penpals" panose="02000400000000000000" pitchFamily="2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Create or join the agreed parent/carer communication group.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Share information provided by the school or PTA/Friends of the School.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Encourage parents to take part in school activities and community events.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Listen to general suggestions or ideas from parents.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Pass appropriate feedback to the teacher, PTA or school.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Help welcome new parents and families to the class.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GB" sz="2000" dirty="0">
                <a:latin typeface="Sassoon Penpals" panose="02000400000000000000" pitchFamily="2" charset="0"/>
              </a:rPr>
              <a:t>Work alongside other Class Reps to share ideas and organise occasional activities. </a:t>
            </a:r>
          </a:p>
          <a:p>
            <a:pPr>
              <a:defRPr/>
            </a:pPr>
            <a:endParaRPr lang="en-GB" sz="2000" b="1" dirty="0">
              <a:latin typeface="Sassoon Penpals" panose="02000400000000000000" pitchFamily="2" charset="0"/>
            </a:endParaRPr>
          </a:p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What isn't the Class Rep's role?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This is important so that parents understand the role isn't a burden.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A Class Rep </a:t>
            </a:r>
            <a:r>
              <a:rPr lang="en-GB" sz="2000" b="1" dirty="0">
                <a:latin typeface="Sassoon Penpals" panose="02000400000000000000" pitchFamily="2" charset="0"/>
              </a:rPr>
              <a:t>wouldn't be expected to</a:t>
            </a:r>
            <a:r>
              <a:rPr lang="en-GB" sz="2000" dirty="0">
                <a:latin typeface="Sassoon Penpals" panose="02000400000000000000" pitchFamily="2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Deal with complaints about individual children, teachers or staff.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Discuss confidential or sensitive matters.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Act as a spokesperson in disputes.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Answer questions about school policies or decisions on behalf of the school.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Be available 24/7.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Organise lots of events or spend their own money. 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For individual concerns, parents should continue to contact the </a:t>
            </a:r>
            <a:r>
              <a:rPr lang="en-GB" sz="2000" b="1" dirty="0">
                <a:latin typeface="Sassoon Penpals" panose="02000400000000000000" pitchFamily="2" charset="0"/>
              </a:rPr>
              <a:t>school or teacher through the normal channels</a:t>
            </a:r>
            <a:r>
              <a:rPr lang="en-GB" sz="2000" dirty="0">
                <a:latin typeface="Sassoon Penpals" panose="02000400000000000000" pitchFamily="2" charset="0"/>
              </a:rPr>
              <a:t>.</a:t>
            </a:r>
          </a:p>
          <a:p>
            <a:pPr>
              <a:defRPr/>
            </a:pPr>
            <a:endParaRPr lang="en-GB" sz="2000" dirty="0">
              <a:latin typeface="Sassoon Penpals" panose="02000400000000000000" pitchFamily="2" charset="0"/>
            </a:endParaRPr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372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0825" y="908050"/>
            <a:ext cx="8066088" cy="3602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>
                <a:latin typeface="Sassoon Penpals" panose="02000400000000000000" pitchFamily="2" charset="0"/>
              </a:rPr>
              <a:t>What are the benefits?</a:t>
            </a:r>
          </a:p>
          <a:p>
            <a:pPr>
              <a:defRPr/>
            </a:pPr>
            <a:r>
              <a:rPr lang="en-GB" sz="2000" dirty="0">
                <a:latin typeface="Sassoon Penpals" panose="02000400000000000000" pitchFamily="2" charset="0"/>
              </a:rPr>
              <a:t>Being a Class Rep can be a great way to: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Meet other parents and make new friends.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Become more involved in your child's school community.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Help create a welcoming and supportive environment.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Have a constructive way to share ideas and feedback.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Help parents who may otherwise feel disconnected from school life.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Develop useful communication, organisation and teamwork skills.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Sassoon Penpals" panose="02000400000000000000" pitchFamily="2" charset="0"/>
              </a:rPr>
              <a:t>Make a positive difference to the experience of children and families.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2000" dirty="0">
              <a:latin typeface="Sassoon Penpals" panose="02000400000000000000" pitchFamily="2" charset="0"/>
            </a:endParaRPr>
          </a:p>
          <a:p>
            <a:pPr algn="ctr">
              <a:defRPr/>
            </a:pPr>
            <a:r>
              <a:rPr lang="en-GB" sz="2800" b="1" dirty="0">
                <a:latin typeface="Sassoon Penpals" panose="02000400000000000000" pitchFamily="2" charset="0"/>
              </a:rPr>
              <a:t>Please see Mrs Cornelius at the end of this meeting.</a:t>
            </a:r>
          </a:p>
        </p:txBody>
      </p:sp>
    </p:spTree>
    <p:extLst>
      <p:ext uri="{BB962C8B-B14F-4D97-AF65-F5344CB8AC3E}">
        <p14:creationId xmlns:p14="http://schemas.microsoft.com/office/powerpoint/2010/main" val="673087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2" name="Rectangle 26631">
            <a:extLst>
              <a:ext uri="{FF2B5EF4-FFF2-40B4-BE49-F238E27FC236}">
                <a16:creationId xmlns:a16="http://schemas.microsoft.com/office/drawing/2014/main" id="{79CC44B5-53F9-4F03-9EEB-4C3C821A6F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34" name="Freeform: Shape 26633">
            <a:extLst>
              <a:ext uri="{FF2B5EF4-FFF2-40B4-BE49-F238E27FC236}">
                <a16:creationId xmlns:a16="http://schemas.microsoft.com/office/drawing/2014/main" id="{1A3688C8-DFCE-4CCD-BCF0-5FB239E507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410"/>
            <a:ext cx="5253850" cy="4827590"/>
          </a:xfrm>
          <a:custGeom>
            <a:avLst/>
            <a:gdLst>
              <a:gd name="connsiteX0" fmla="*/ 1974535 w 7005134"/>
              <a:gd name="connsiteY0" fmla="*/ 0 h 4827590"/>
              <a:gd name="connsiteX1" fmla="*/ 7003848 w 7005134"/>
              <a:gd name="connsiteY1" fmla="*/ 4776721 h 4827590"/>
              <a:gd name="connsiteX2" fmla="*/ 7005134 w 7005134"/>
              <a:gd name="connsiteY2" fmla="*/ 4827590 h 4827590"/>
              <a:gd name="connsiteX3" fmla="*/ 0 w 7005134"/>
              <a:gd name="connsiteY3" fmla="*/ 4827590 h 4827590"/>
              <a:gd name="connsiteX4" fmla="*/ 0 w 7005134"/>
              <a:gd name="connsiteY4" fmla="*/ 402231 h 4827590"/>
              <a:gd name="connsiteX5" fmla="*/ 14349 w 7005134"/>
              <a:gd name="connsiteY5" fmla="*/ 395744 h 4827590"/>
              <a:gd name="connsiteX6" fmla="*/ 1974535 w 7005134"/>
              <a:gd name="connsiteY6" fmla="*/ 0 h 4827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05134" h="4827590">
                <a:moveTo>
                  <a:pt x="1974535" y="0"/>
                </a:moveTo>
                <a:cubicBezTo>
                  <a:pt x="4668853" y="0"/>
                  <a:pt x="6868971" y="2115921"/>
                  <a:pt x="7003848" y="4776721"/>
                </a:cubicBezTo>
                <a:lnTo>
                  <a:pt x="7005134" y="4827590"/>
                </a:lnTo>
                <a:lnTo>
                  <a:pt x="0" y="4827590"/>
                </a:lnTo>
                <a:lnTo>
                  <a:pt x="0" y="402231"/>
                </a:lnTo>
                <a:lnTo>
                  <a:pt x="14349" y="395744"/>
                </a:lnTo>
                <a:cubicBezTo>
                  <a:pt x="616832" y="140915"/>
                  <a:pt x="1279227" y="0"/>
                  <a:pt x="1974535" y="0"/>
                </a:cubicBezTo>
                <a:close/>
              </a:path>
            </a:pathLst>
          </a:custGeom>
          <a:solidFill>
            <a:schemeClr val="accent4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6" name="TextBox 1">
            <a:extLst>
              <a:ext uri="{FF2B5EF4-FFF2-40B4-BE49-F238E27FC236}">
                <a16:creationId xmlns:a16="http://schemas.microsoft.com/office/drawing/2014/main" id="{B3CF153D-8AD9-8ADF-F86E-5C55D491A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001" y="2996952"/>
            <a:ext cx="4754880" cy="23876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5700" b="1" u="sng" dirty="0">
                <a:latin typeface="+mj-lt"/>
                <a:ea typeface="+mj-ea"/>
                <a:cs typeface="+mj-cs"/>
              </a:rPr>
              <a:t>Any questions?</a:t>
            </a:r>
          </a:p>
        </p:txBody>
      </p:sp>
      <p:cxnSp>
        <p:nvCxnSpPr>
          <p:cNvPr id="26636" name="Straight Connector 26635">
            <a:extLst>
              <a:ext uri="{FF2B5EF4-FFF2-40B4-BE49-F238E27FC236}">
                <a16:creationId xmlns:a16="http://schemas.microsoft.com/office/drawing/2014/main" id="{D598FBE3-48D2-40A2-B7E6-F485834C82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54405" y="4450080"/>
            <a:ext cx="925830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27" name="Picture 2" descr="C:\Users\anabe.DORMERS\AppData\Local\Microsoft\Windows\INetCache\Content.Outlook\66J4BCRK\Screen Shot 2020-03-30 at 09.33.25.jpg">
            <a:extLst>
              <a:ext uri="{FF2B5EF4-FFF2-40B4-BE49-F238E27FC236}">
                <a16:creationId xmlns:a16="http://schemas.microsoft.com/office/drawing/2014/main" id="{1C295E10-9CC6-E03E-AA04-172E4A1D5B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8" r="13505"/>
          <a:stretch/>
        </p:blipFill>
        <p:spPr bwMode="auto">
          <a:xfrm>
            <a:off x="6100761" y="1005839"/>
            <a:ext cx="2583177" cy="3444236"/>
          </a:xfrm>
          <a:custGeom>
            <a:avLst/>
            <a:gdLst/>
            <a:ahLst/>
            <a:cxnLst/>
            <a:rect l="l" t="t" r="r" b="b"/>
            <a:pathLst>
              <a:path w="3444236" h="3444236">
                <a:moveTo>
                  <a:pt x="1722118" y="0"/>
                </a:moveTo>
                <a:cubicBezTo>
                  <a:pt x="2673218" y="0"/>
                  <a:pt x="3444236" y="771018"/>
                  <a:pt x="3444236" y="1722118"/>
                </a:cubicBezTo>
                <a:cubicBezTo>
                  <a:pt x="3444236" y="2673218"/>
                  <a:pt x="2673218" y="3444236"/>
                  <a:pt x="1722118" y="3444236"/>
                </a:cubicBezTo>
                <a:cubicBezTo>
                  <a:pt x="771018" y="3444236"/>
                  <a:pt x="0" y="2673218"/>
                  <a:pt x="0" y="1722118"/>
                </a:cubicBezTo>
                <a:cubicBezTo>
                  <a:pt x="0" y="771018"/>
                  <a:pt x="771018" y="0"/>
                  <a:pt x="1722118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50EF4EFCE69848B064E95F1E6D43A8" ma:contentTypeVersion="15" ma:contentTypeDescription="Create a new document." ma:contentTypeScope="" ma:versionID="675c598ed16f64aecabec184661c26eb">
  <xsd:schema xmlns:xsd="http://www.w3.org/2001/XMLSchema" xmlns:xs="http://www.w3.org/2001/XMLSchema" xmlns:p="http://schemas.microsoft.com/office/2006/metadata/properties" xmlns:ns2="659fcb0d-ab5a-4b49-9ac0-a455807816d4" xmlns:ns3="ec410af6-52d6-4d8d-9d8d-3aa471fbe348" targetNamespace="http://schemas.microsoft.com/office/2006/metadata/properties" ma:root="true" ma:fieldsID="fa2cec775e03a105a3146cdde180082b" ns2:_="" ns3:_="">
    <xsd:import namespace="659fcb0d-ab5a-4b49-9ac0-a455807816d4"/>
    <xsd:import namespace="ec410af6-52d6-4d8d-9d8d-3aa471fbe3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fcb0d-ab5a-4b49-9ac0-a455807816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99a9fe-f685-4a19-8228-eeafea20af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410af6-52d6-4d8d-9d8d-3aa471fbe34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66b7d68-a147-4671-ad70-701c24a74e1c}" ma:internalName="TaxCatchAll" ma:showField="CatchAllData" ma:web="ec410af6-52d6-4d8d-9d8d-3aa471fbe3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688CED-CC06-4E03-9E08-A5A15E2357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1EA1E0-062F-41DF-AC20-C44298DBFB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9fcb0d-ab5a-4b49-9ac0-a455807816d4"/>
    <ds:schemaRef ds:uri="ec410af6-52d6-4d8d-9d8d-3aa471fbe3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1899</Words>
  <Application>Microsoft Office PowerPoint</Application>
  <PresentationFormat>On-screen Show (4:3)</PresentationFormat>
  <Paragraphs>285</Paragraphs>
  <Slides>34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MS PGothic</vt:lpstr>
      <vt:lpstr>Arial</vt:lpstr>
      <vt:lpstr>Brush Script MT</vt:lpstr>
      <vt:lpstr>Calibri</vt:lpstr>
      <vt:lpstr>Calibri Light</vt:lpstr>
      <vt:lpstr>Sassoon Penpals</vt:lpstr>
      <vt:lpstr>Times New Roman</vt:lpstr>
      <vt:lpstr>Office Theme</vt:lpstr>
      <vt:lpstr>Register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Phonics Screening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Gifford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Geraldine Valentin</dc:creator>
  <cp:lastModifiedBy>Michelle Moreno</cp:lastModifiedBy>
  <cp:revision>210</cp:revision>
  <cp:lastPrinted>2018-09-10T16:37:52Z</cp:lastPrinted>
  <dcterms:created xsi:type="dcterms:W3CDTF">2018-09-04T09:41:16Z</dcterms:created>
  <dcterms:modified xsi:type="dcterms:W3CDTF">2026-09-22T14:43:09Z</dcterms:modified>
</cp:coreProperties>
</file>